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71" r:id="rId8"/>
    <p:sldId id="272" r:id="rId9"/>
    <p:sldId id="273" r:id="rId10"/>
    <p:sldId id="274" r:id="rId11"/>
    <p:sldId id="261" r:id="rId12"/>
    <p:sldId id="275" r:id="rId13"/>
    <p:sldId id="276" r:id="rId14"/>
    <p:sldId id="262" r:id="rId15"/>
    <p:sldId id="266" r:id="rId16"/>
    <p:sldId id="263" r:id="rId17"/>
    <p:sldId id="270"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5C1414B-3B34-46B0-B1FC-759E958DCD77}" type="datetimeFigureOut">
              <a:rPr lang="tr-TR" smtClean="0"/>
              <a:t>27.03.2019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C0EE83C-7B58-420D-9571-E4B22A18777E}" type="slidenum">
              <a:rPr lang="tr-TR" smtClean="0"/>
              <a:t>‹#›</a:t>
            </a:fld>
            <a:endParaRPr lang="tr-TR"/>
          </a:p>
        </p:txBody>
      </p:sp>
    </p:spTree>
    <p:extLst>
      <p:ext uri="{BB962C8B-B14F-4D97-AF65-F5344CB8AC3E}">
        <p14:creationId xmlns:p14="http://schemas.microsoft.com/office/powerpoint/2010/main" val="1046335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5C1414B-3B34-46B0-B1FC-759E958DCD77}" type="datetimeFigureOut">
              <a:rPr lang="tr-TR" smtClean="0"/>
              <a:t>27.03.2019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0EE83C-7B58-420D-9571-E4B22A18777E}" type="slidenum">
              <a:rPr lang="tr-TR" smtClean="0"/>
              <a:t>‹#›</a:t>
            </a:fld>
            <a:endParaRPr lang="tr-TR"/>
          </a:p>
        </p:txBody>
      </p:sp>
    </p:spTree>
    <p:extLst>
      <p:ext uri="{BB962C8B-B14F-4D97-AF65-F5344CB8AC3E}">
        <p14:creationId xmlns:p14="http://schemas.microsoft.com/office/powerpoint/2010/main" val="220691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5C1414B-3B34-46B0-B1FC-759E958DCD77}" type="datetimeFigureOut">
              <a:rPr lang="tr-TR" smtClean="0"/>
              <a:t>27.03.2019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0EE83C-7B58-420D-9571-E4B22A18777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3822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5C1414B-3B34-46B0-B1FC-759E958DCD77}" type="datetimeFigureOut">
              <a:rPr lang="tr-TR" smtClean="0"/>
              <a:t>27.03.2019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0EE83C-7B58-420D-9571-E4B22A18777E}" type="slidenum">
              <a:rPr lang="tr-TR" smtClean="0"/>
              <a:t>‹#›</a:t>
            </a:fld>
            <a:endParaRPr lang="tr-TR"/>
          </a:p>
        </p:txBody>
      </p:sp>
    </p:spTree>
    <p:extLst>
      <p:ext uri="{BB962C8B-B14F-4D97-AF65-F5344CB8AC3E}">
        <p14:creationId xmlns:p14="http://schemas.microsoft.com/office/powerpoint/2010/main" val="3367727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5C1414B-3B34-46B0-B1FC-759E958DCD77}" type="datetimeFigureOut">
              <a:rPr lang="tr-TR" smtClean="0"/>
              <a:t>27.03.2019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0EE83C-7B58-420D-9571-E4B22A18777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13675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5C1414B-3B34-46B0-B1FC-759E958DCD77}" type="datetimeFigureOut">
              <a:rPr lang="tr-TR" smtClean="0"/>
              <a:t>27.03.2019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0EE83C-7B58-420D-9571-E4B22A18777E}" type="slidenum">
              <a:rPr lang="tr-TR" smtClean="0"/>
              <a:t>‹#›</a:t>
            </a:fld>
            <a:endParaRPr lang="tr-TR"/>
          </a:p>
        </p:txBody>
      </p:sp>
    </p:spTree>
    <p:extLst>
      <p:ext uri="{BB962C8B-B14F-4D97-AF65-F5344CB8AC3E}">
        <p14:creationId xmlns:p14="http://schemas.microsoft.com/office/powerpoint/2010/main" val="3123073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5C1414B-3B34-46B0-B1FC-759E958DCD77}" type="datetimeFigureOut">
              <a:rPr lang="tr-TR" smtClean="0"/>
              <a:t>27.03.2019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0EE83C-7B58-420D-9571-E4B22A18777E}" type="slidenum">
              <a:rPr lang="tr-TR" smtClean="0"/>
              <a:t>‹#›</a:t>
            </a:fld>
            <a:endParaRPr lang="tr-TR"/>
          </a:p>
        </p:txBody>
      </p:sp>
    </p:spTree>
    <p:extLst>
      <p:ext uri="{BB962C8B-B14F-4D97-AF65-F5344CB8AC3E}">
        <p14:creationId xmlns:p14="http://schemas.microsoft.com/office/powerpoint/2010/main" val="648841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5C1414B-3B34-46B0-B1FC-759E958DCD77}" type="datetimeFigureOut">
              <a:rPr lang="tr-TR" smtClean="0"/>
              <a:t>27.03.2019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0EE83C-7B58-420D-9571-E4B22A18777E}" type="slidenum">
              <a:rPr lang="tr-TR" smtClean="0"/>
              <a:t>‹#›</a:t>
            </a:fld>
            <a:endParaRPr lang="tr-TR"/>
          </a:p>
        </p:txBody>
      </p:sp>
    </p:spTree>
    <p:extLst>
      <p:ext uri="{BB962C8B-B14F-4D97-AF65-F5344CB8AC3E}">
        <p14:creationId xmlns:p14="http://schemas.microsoft.com/office/powerpoint/2010/main" val="2381689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5C1414B-3B34-46B0-B1FC-759E958DCD77}" type="datetimeFigureOut">
              <a:rPr lang="tr-TR" smtClean="0"/>
              <a:t>27.03.2019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0EE83C-7B58-420D-9571-E4B22A18777E}" type="slidenum">
              <a:rPr lang="tr-TR" smtClean="0"/>
              <a:t>‹#›</a:t>
            </a:fld>
            <a:endParaRPr lang="tr-TR"/>
          </a:p>
        </p:txBody>
      </p:sp>
    </p:spTree>
    <p:extLst>
      <p:ext uri="{BB962C8B-B14F-4D97-AF65-F5344CB8AC3E}">
        <p14:creationId xmlns:p14="http://schemas.microsoft.com/office/powerpoint/2010/main" val="510158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5C1414B-3B34-46B0-B1FC-759E958DCD77}" type="datetimeFigureOut">
              <a:rPr lang="tr-TR" smtClean="0"/>
              <a:t>27.03.2019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0EE83C-7B58-420D-9571-E4B22A18777E}" type="slidenum">
              <a:rPr lang="tr-TR" smtClean="0"/>
              <a:t>‹#›</a:t>
            </a:fld>
            <a:endParaRPr lang="tr-TR"/>
          </a:p>
        </p:txBody>
      </p:sp>
    </p:spTree>
    <p:extLst>
      <p:ext uri="{BB962C8B-B14F-4D97-AF65-F5344CB8AC3E}">
        <p14:creationId xmlns:p14="http://schemas.microsoft.com/office/powerpoint/2010/main" val="1881042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5C1414B-3B34-46B0-B1FC-759E958DCD77}" type="datetimeFigureOut">
              <a:rPr lang="tr-TR" smtClean="0"/>
              <a:t>27.03.2019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C0EE83C-7B58-420D-9571-E4B22A18777E}" type="slidenum">
              <a:rPr lang="tr-TR" smtClean="0"/>
              <a:t>‹#›</a:t>
            </a:fld>
            <a:endParaRPr lang="tr-TR"/>
          </a:p>
        </p:txBody>
      </p:sp>
    </p:spTree>
    <p:extLst>
      <p:ext uri="{BB962C8B-B14F-4D97-AF65-F5344CB8AC3E}">
        <p14:creationId xmlns:p14="http://schemas.microsoft.com/office/powerpoint/2010/main" val="219129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5C1414B-3B34-46B0-B1FC-759E958DCD77}" type="datetimeFigureOut">
              <a:rPr lang="tr-TR" smtClean="0"/>
              <a:t>27.03.2019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C0EE83C-7B58-420D-9571-E4B22A18777E}" type="slidenum">
              <a:rPr lang="tr-TR" smtClean="0"/>
              <a:t>‹#›</a:t>
            </a:fld>
            <a:endParaRPr lang="tr-TR"/>
          </a:p>
        </p:txBody>
      </p:sp>
    </p:spTree>
    <p:extLst>
      <p:ext uri="{BB962C8B-B14F-4D97-AF65-F5344CB8AC3E}">
        <p14:creationId xmlns:p14="http://schemas.microsoft.com/office/powerpoint/2010/main" val="158068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5C1414B-3B34-46B0-B1FC-759E958DCD77}" type="datetimeFigureOut">
              <a:rPr lang="tr-TR" smtClean="0"/>
              <a:t>27.03.2019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C0EE83C-7B58-420D-9571-E4B22A18777E}" type="slidenum">
              <a:rPr lang="tr-TR" smtClean="0"/>
              <a:t>‹#›</a:t>
            </a:fld>
            <a:endParaRPr lang="tr-TR"/>
          </a:p>
        </p:txBody>
      </p:sp>
    </p:spTree>
    <p:extLst>
      <p:ext uri="{BB962C8B-B14F-4D97-AF65-F5344CB8AC3E}">
        <p14:creationId xmlns:p14="http://schemas.microsoft.com/office/powerpoint/2010/main" val="2505276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1414B-3B34-46B0-B1FC-759E958DCD77}" type="datetimeFigureOut">
              <a:rPr lang="tr-TR" smtClean="0"/>
              <a:t>27.03.2019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C0EE83C-7B58-420D-9571-E4B22A18777E}" type="slidenum">
              <a:rPr lang="tr-TR" smtClean="0"/>
              <a:t>‹#›</a:t>
            </a:fld>
            <a:endParaRPr lang="tr-TR"/>
          </a:p>
        </p:txBody>
      </p:sp>
    </p:spTree>
    <p:extLst>
      <p:ext uri="{BB962C8B-B14F-4D97-AF65-F5344CB8AC3E}">
        <p14:creationId xmlns:p14="http://schemas.microsoft.com/office/powerpoint/2010/main" val="1821412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5C1414B-3B34-46B0-B1FC-759E958DCD77}" type="datetimeFigureOut">
              <a:rPr lang="tr-TR" smtClean="0"/>
              <a:t>27.03.2019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C0EE83C-7B58-420D-9571-E4B22A18777E}" type="slidenum">
              <a:rPr lang="tr-TR" smtClean="0"/>
              <a:t>‹#›</a:t>
            </a:fld>
            <a:endParaRPr lang="tr-TR"/>
          </a:p>
        </p:txBody>
      </p:sp>
    </p:spTree>
    <p:extLst>
      <p:ext uri="{BB962C8B-B14F-4D97-AF65-F5344CB8AC3E}">
        <p14:creationId xmlns:p14="http://schemas.microsoft.com/office/powerpoint/2010/main" val="2819226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5C1414B-3B34-46B0-B1FC-759E958DCD77}" type="datetimeFigureOut">
              <a:rPr lang="tr-TR" smtClean="0"/>
              <a:t>27.03.2019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0EE83C-7B58-420D-9571-E4B22A18777E}" type="slidenum">
              <a:rPr lang="tr-TR" smtClean="0"/>
              <a:t>‹#›</a:t>
            </a:fld>
            <a:endParaRPr lang="tr-TR"/>
          </a:p>
        </p:txBody>
      </p:sp>
    </p:spTree>
    <p:extLst>
      <p:ext uri="{BB962C8B-B14F-4D97-AF65-F5344CB8AC3E}">
        <p14:creationId xmlns:p14="http://schemas.microsoft.com/office/powerpoint/2010/main" val="3343940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5C1414B-3B34-46B0-B1FC-759E958DCD77}" type="datetimeFigureOut">
              <a:rPr lang="tr-TR" smtClean="0"/>
              <a:t>27.03.2019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C0EE83C-7B58-420D-9571-E4B22A18777E}" type="slidenum">
              <a:rPr lang="tr-TR" smtClean="0"/>
              <a:t>‹#›</a:t>
            </a:fld>
            <a:endParaRPr lang="tr-TR"/>
          </a:p>
        </p:txBody>
      </p:sp>
    </p:spTree>
    <p:extLst>
      <p:ext uri="{BB962C8B-B14F-4D97-AF65-F5344CB8AC3E}">
        <p14:creationId xmlns:p14="http://schemas.microsoft.com/office/powerpoint/2010/main" val="3478389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slegimhayatim.meb.gov.tr/" TargetMode="External"/><Relationship Id="rId2" Type="http://schemas.openxmlformats.org/officeDocument/2006/relationships/hyperlink" Target="http://mbs.meb.gov.t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mbs.meb.gov.t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9.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846164" y="3558869"/>
            <a:ext cx="6190938" cy="1912541"/>
          </a:xfrm>
        </p:spPr>
        <p:txBody>
          <a:bodyPr>
            <a:noAutofit/>
          </a:bodyPr>
          <a:lstStyle/>
          <a:p>
            <a:pPr algn="ctr"/>
            <a:r>
              <a:rPr lang="tr-TR" sz="3600" b="1" dirty="0" smtClean="0">
                <a:solidFill>
                  <a:srgbClr val="C00000"/>
                </a:solidFill>
              </a:rPr>
              <a:t>MESLEKİ VE TEKNİK EĞİTİM TANITIM VE YÖNLENDİRME ÇALIŞMALARI</a:t>
            </a:r>
            <a:endParaRPr lang="tr-TR" sz="3600" b="1" dirty="0">
              <a:solidFill>
                <a:srgbClr val="C00000"/>
              </a:solidFill>
            </a:endParaRP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3947" y="3267857"/>
            <a:ext cx="4512039" cy="2479578"/>
          </a:xfrm>
          <a:prstGeom prst="rect">
            <a:avLst/>
          </a:prstGeom>
          <a:effectLst>
            <a:softEdge rad="139700"/>
          </a:effectLst>
        </p:spPr>
      </p:pic>
    </p:spTree>
    <p:extLst>
      <p:ext uri="{BB962C8B-B14F-4D97-AF65-F5344CB8AC3E}">
        <p14:creationId xmlns:p14="http://schemas.microsoft.com/office/powerpoint/2010/main" val="678729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2105442"/>
          </a:xfrm>
        </p:spPr>
        <p:txBody>
          <a:bodyPr>
            <a:normAutofit/>
          </a:bodyPr>
          <a:lstStyle/>
          <a:p>
            <a:pPr algn="ctr"/>
            <a:r>
              <a:rPr lang="tr-TR" b="1" dirty="0">
                <a:solidFill>
                  <a:schemeClr val="accent1"/>
                </a:solidFill>
              </a:rPr>
              <a:t>MESLEKİ VE TEKNİK EĞİTİMDE TANITIM VE YÖNLENDİRME EYLEM PLANI</a:t>
            </a:r>
            <a:br>
              <a:rPr lang="tr-TR" b="1" dirty="0">
                <a:solidFill>
                  <a:schemeClr val="accent1"/>
                </a:solidFill>
              </a:rPr>
            </a:br>
            <a:endParaRPr lang="tr-TR" b="1" dirty="0">
              <a:solidFill>
                <a:schemeClr val="accent1"/>
              </a:solidFill>
            </a:endParaRPr>
          </a:p>
        </p:txBody>
      </p:sp>
      <p:sp>
        <p:nvSpPr>
          <p:cNvPr id="3" name="İçerik Yer Tutucusu 2"/>
          <p:cNvSpPr>
            <a:spLocks noGrp="1"/>
          </p:cNvSpPr>
          <p:nvPr>
            <p:ph idx="1"/>
          </p:nvPr>
        </p:nvSpPr>
        <p:spPr>
          <a:xfrm>
            <a:off x="2589212" y="2433851"/>
            <a:ext cx="8915400" cy="3777622"/>
          </a:xfrm>
        </p:spPr>
        <p:txBody>
          <a:bodyPr>
            <a:normAutofit fontScale="85000" lnSpcReduction="10000"/>
          </a:bodyPr>
          <a:lstStyle/>
          <a:p>
            <a:pPr marL="0" indent="0">
              <a:buNone/>
            </a:pPr>
            <a:r>
              <a:rPr lang="tr-TR" sz="2800" b="1" dirty="0">
                <a:solidFill>
                  <a:schemeClr val="accent1"/>
                </a:solidFill>
              </a:rPr>
              <a:t>İlçe Milli Eğitim Müdürlüklerinin Sorumluluk Alanları</a:t>
            </a:r>
            <a:endParaRPr lang="tr-TR" sz="2800" dirty="0" smtClean="0"/>
          </a:p>
          <a:p>
            <a:r>
              <a:rPr lang="tr-TR" dirty="0" smtClean="0"/>
              <a:t>Mesleki ve Teknik Eğitimden sorumlu milli eğitim müdür yardımcısı/şube müdürünün başkanlığında, mesleki ve teknik eğitim kurumlarında meslek alan dersi öğretmenleri, ilköğretim ve genel ortaöğretim kurumlarında branş öğretmenleri ve varsa rehberlik servislerinde görevli rehber öğretmenlerden ekip/ekipler oluşturulacaktır.</a:t>
            </a:r>
          </a:p>
          <a:p>
            <a:r>
              <a:rPr lang="tr-TR" dirty="0" smtClean="0"/>
              <a:t>Bakanlığımızca </a:t>
            </a:r>
            <a:r>
              <a:rPr lang="tr-TR" dirty="0" smtClean="0"/>
              <a:t>gönderilecek tanıtım materyallerinin dağıtımını gerçekleştirmek ve uygun yerlere asılmasını sağlamak</a:t>
            </a:r>
          </a:p>
          <a:p>
            <a:r>
              <a:rPr lang="tr-TR" dirty="0" smtClean="0"/>
              <a:t>Kamu Spotunun web sayfalarında yayınlanmasını sağlamak</a:t>
            </a:r>
          </a:p>
          <a:p>
            <a:r>
              <a:rPr lang="tr-TR" dirty="0" smtClean="0"/>
              <a:t>Belediye, STK, yerel yazılı ve görsel medya kuruluşları desteğinin alınmasını sağlamak</a:t>
            </a:r>
          </a:p>
          <a:p>
            <a:r>
              <a:rPr lang="tr-TR" dirty="0" smtClean="0"/>
              <a:t>Kampanya kapsamında yapılan bütün faaliyetlerin kayıt altına alınarak (fotoğraf, video vb.) hazırlanacak ilçe değerlendirme raporlarını İl Milli Eğitim Müdürlüğüne göndermek</a:t>
            </a:r>
          </a:p>
          <a:p>
            <a:r>
              <a:rPr lang="tr-TR" dirty="0" smtClean="0"/>
              <a:t>Tanıtım faaliyetleri kapsamında yapılacak bütün iş ve işlemlerin takibini yapmak</a:t>
            </a:r>
          </a:p>
          <a:p>
            <a:endParaRPr lang="tr-TR" dirty="0" smtClean="0"/>
          </a:p>
          <a:p>
            <a:endParaRPr lang="tr-TR" dirty="0" smtClean="0"/>
          </a:p>
          <a:p>
            <a:endParaRPr lang="tr-TR" dirty="0"/>
          </a:p>
        </p:txBody>
      </p:sp>
    </p:spTree>
    <p:extLst>
      <p:ext uri="{BB962C8B-B14F-4D97-AF65-F5344CB8AC3E}">
        <p14:creationId xmlns:p14="http://schemas.microsoft.com/office/powerpoint/2010/main" val="1988233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smtClean="0">
                <a:solidFill>
                  <a:schemeClr val="accent1"/>
                </a:solidFill>
              </a:rPr>
              <a:t>İLKÖĞRETİM OKUL MÜDÜRLÜKLERİNİN </a:t>
            </a:r>
            <a:r>
              <a:rPr lang="tr-TR" b="1" dirty="0">
                <a:solidFill>
                  <a:schemeClr val="accent1"/>
                </a:solidFill>
              </a:rPr>
              <a:t>GÖREV VE SORUMLULUK </a:t>
            </a:r>
            <a:r>
              <a:rPr lang="tr-TR" b="1" dirty="0" smtClean="0">
                <a:solidFill>
                  <a:schemeClr val="accent1"/>
                </a:solidFill>
              </a:rPr>
              <a:t>ALANLARI</a:t>
            </a:r>
            <a:r>
              <a:rPr lang="tr-TR" b="1" dirty="0">
                <a:solidFill>
                  <a:schemeClr val="accent1"/>
                </a:solidFill>
              </a:rPr>
              <a:t/>
            </a:r>
            <a:br>
              <a:rPr lang="tr-TR" b="1" dirty="0">
                <a:solidFill>
                  <a:schemeClr val="accent1"/>
                </a:solidFill>
              </a:rPr>
            </a:br>
            <a:endParaRPr lang="tr-TR" dirty="0">
              <a:solidFill>
                <a:schemeClr val="accent1"/>
              </a:solidFill>
            </a:endParaRPr>
          </a:p>
        </p:txBody>
      </p:sp>
      <p:sp>
        <p:nvSpPr>
          <p:cNvPr id="3" name="İçerik Yer Tutucusu 2"/>
          <p:cNvSpPr>
            <a:spLocks noGrp="1"/>
          </p:cNvSpPr>
          <p:nvPr>
            <p:ph idx="1"/>
          </p:nvPr>
        </p:nvSpPr>
        <p:spPr>
          <a:xfrm>
            <a:off x="2589212" y="2133600"/>
            <a:ext cx="8915400" cy="4471916"/>
          </a:xfrm>
        </p:spPr>
        <p:txBody>
          <a:bodyPr>
            <a:normAutofit/>
          </a:bodyPr>
          <a:lstStyle/>
          <a:p>
            <a:r>
              <a:rPr lang="tr-TR" dirty="0" smtClean="0"/>
              <a:t> </a:t>
            </a:r>
            <a:r>
              <a:rPr lang="tr-TR" dirty="0"/>
              <a:t>Okul müdürlükleri eylem planının uygulanmasında birinci dereceden sorumludur</a:t>
            </a:r>
            <a:r>
              <a:rPr lang="tr-TR" dirty="0" smtClean="0"/>
              <a:t>.</a:t>
            </a:r>
          </a:p>
          <a:p>
            <a:r>
              <a:rPr lang="tr-TR" dirty="0" smtClean="0"/>
              <a:t> </a:t>
            </a:r>
            <a:r>
              <a:rPr lang="tr-TR" dirty="0"/>
              <a:t>Okul müdürlükleri eylem planın etkin bir şekilde uygulanabilmesi için gerekli ortam ve kaynakları sağlar. Tüm öğretmenlerin Mesleki Eğitim konusunda bilgilendirilmelerine ortam hazırlar</a:t>
            </a:r>
            <a:r>
              <a:rPr lang="tr-TR" dirty="0" smtClean="0"/>
              <a:t>.</a:t>
            </a:r>
          </a:p>
          <a:p>
            <a:r>
              <a:rPr lang="tr-TR" dirty="0" smtClean="0"/>
              <a:t>Okul </a:t>
            </a:r>
            <a:r>
              <a:rPr lang="tr-TR" dirty="0"/>
              <a:t>müdürlükleri eylem planının etkin bir şekilde yürütebilmesi için gerekli tedbirleri alır, çalışmaları takip eder ve değerlendirilmesini yaparak aksaklıkları giderir ve ilçe ekibine bildirir. </a:t>
            </a:r>
            <a:endParaRPr lang="tr-TR" dirty="0" smtClean="0"/>
          </a:p>
          <a:p>
            <a:endParaRPr lang="tr-TR" dirty="0" smtClean="0"/>
          </a:p>
        </p:txBody>
      </p:sp>
    </p:spTree>
    <p:extLst>
      <p:ext uri="{BB962C8B-B14F-4D97-AF65-F5344CB8AC3E}">
        <p14:creationId xmlns:p14="http://schemas.microsoft.com/office/powerpoint/2010/main" val="2155897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Mesleki ve teknik ortaöğretim kurumlarına planlı ziyaretler düzenlenerek, 6,7, ve 8. sınıf öğrencilerine atölye, laboratuvar ve eğitim ortamları gezdirilecektir.</a:t>
            </a:r>
          </a:p>
          <a:p>
            <a:r>
              <a:rPr lang="tr-TR" dirty="0"/>
              <a:t>Öğrencilere verilen proje ve performans ödevlerinde meslekleri tanımalarına imkan sağlayacak konulara da yer verilecektir.</a:t>
            </a:r>
          </a:p>
          <a:p>
            <a:r>
              <a:rPr lang="tr-TR" dirty="0"/>
              <a:t>İlçelerde düzenlenen yıl sonu sergilerini  ilköğretim öğrencilerinin ziyaret etmeleri sağlanacaktır.</a:t>
            </a:r>
          </a:p>
          <a:p>
            <a:r>
              <a:rPr lang="tr-TR" dirty="0"/>
              <a:t>Okul müdürlükleri okulun resmi web sitesine </a:t>
            </a:r>
            <a:r>
              <a:rPr lang="tr-TR" altLang="tr-TR" kern="0" dirty="0">
                <a:solidFill>
                  <a:srgbClr val="000000"/>
                </a:solidFill>
                <a:cs typeface="Arial"/>
                <a:hlinkClick r:id="rId2"/>
              </a:rPr>
              <a:t>http://mbs.meb.gov.tr/</a:t>
            </a:r>
            <a:r>
              <a:rPr lang="tr-TR" dirty="0"/>
              <a:t> linkini ekler</a:t>
            </a:r>
            <a:r>
              <a:rPr lang="tr-TR" dirty="0" smtClean="0"/>
              <a:t>.</a:t>
            </a:r>
          </a:p>
          <a:p>
            <a:r>
              <a:rPr lang="tr-TR" dirty="0">
                <a:hlinkClick r:id="rId3"/>
              </a:rPr>
              <a:t>https://meslegimhayatim.meb.gov.tr</a:t>
            </a:r>
            <a:r>
              <a:rPr lang="tr-TR" dirty="0" smtClean="0">
                <a:hlinkClick r:id="rId3"/>
              </a:rPr>
              <a:t>/</a:t>
            </a:r>
            <a:r>
              <a:rPr lang="tr-TR" dirty="0" smtClean="0"/>
              <a:t> linkinden öğrencilere tanıtıcı videolar izletilecektir.</a:t>
            </a:r>
            <a:endParaRPr lang="tr-TR" dirty="0"/>
          </a:p>
          <a:p>
            <a:endParaRPr lang="tr-TR" dirty="0"/>
          </a:p>
        </p:txBody>
      </p:sp>
    </p:spTree>
    <p:extLst>
      <p:ext uri="{BB962C8B-B14F-4D97-AF65-F5344CB8AC3E}">
        <p14:creationId xmlns:p14="http://schemas.microsoft.com/office/powerpoint/2010/main" val="693062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solidFill>
                  <a:schemeClr val="accent1"/>
                </a:solidFill>
              </a:rPr>
              <a:t>MESLEKİ VE TEKNİK ORTAÖĞRETİM KURUMLARI MÜDÜRLÜKLERİNİN SORUMLULUK ALANLARI</a:t>
            </a:r>
            <a:endParaRPr lang="tr-TR" sz="2800" b="1" dirty="0">
              <a:solidFill>
                <a:schemeClr val="accent1"/>
              </a:solidFill>
            </a:endParaRPr>
          </a:p>
        </p:txBody>
      </p:sp>
      <p:sp>
        <p:nvSpPr>
          <p:cNvPr id="3" name="İçerik Yer Tutucusu 2"/>
          <p:cNvSpPr>
            <a:spLocks noGrp="1"/>
          </p:cNvSpPr>
          <p:nvPr>
            <p:ph idx="1"/>
          </p:nvPr>
        </p:nvSpPr>
        <p:spPr/>
        <p:txBody>
          <a:bodyPr/>
          <a:lstStyle/>
          <a:p>
            <a:r>
              <a:rPr lang="tr-TR" dirty="0" smtClean="0"/>
              <a:t>İlköğretim okulu 6, 7, 8, genel </a:t>
            </a:r>
            <a:r>
              <a:rPr lang="tr-TR" dirty="0"/>
              <a:t>l</a:t>
            </a:r>
            <a:r>
              <a:rPr lang="tr-TR" dirty="0" smtClean="0"/>
              <a:t>iseler, mesleki ve teknik ortaöğretim kurumlarının 9. sınıf öğrencileri için mesleki ve teknik eğitim ile meslekleri tanıtıcı paneller düzenlenecektir.</a:t>
            </a:r>
          </a:p>
          <a:p>
            <a:r>
              <a:rPr lang="tr-TR" dirty="0" smtClean="0"/>
              <a:t>İlköğretim ve ortaöğretim kurumlarına konuyla ilgili doküman desteği sağlanacak, mümkün olan doküman, araç-gereç öğrenci ve velilerle paylaşılacaktır.</a:t>
            </a:r>
          </a:p>
          <a:p>
            <a:r>
              <a:rPr lang="tr-TR" dirty="0" smtClean="0"/>
              <a:t>Okulu, mesleki ve teknik eğitimi, meslek alan-dallarını ve eğitim programlarının içeriğini tanıtan broşür, afiş, CD, DVD gibi araçların hazırlanması, çoğaltılması ve kurum, kuruluş, öğrenci ve velilerin hizmetine sunulması konusunda her türlü tedbir alınacaktır.</a:t>
            </a:r>
          </a:p>
          <a:p>
            <a:r>
              <a:rPr lang="tr-TR" dirty="0" smtClean="0"/>
              <a:t>Mesleki ve teknik eğitimi tanıtma ve yöneltme ekipleri ile iş birliği yapılarak okulun atölye ve laboratuvarları gezdirilecek ve tanıtılacaktır.</a:t>
            </a:r>
            <a:endParaRPr lang="tr-TR" dirty="0"/>
          </a:p>
        </p:txBody>
      </p:sp>
    </p:spTree>
    <p:extLst>
      <p:ext uri="{BB962C8B-B14F-4D97-AF65-F5344CB8AC3E}">
        <p14:creationId xmlns:p14="http://schemas.microsoft.com/office/powerpoint/2010/main" val="2954990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chemeClr val="accent1"/>
                </a:solidFill>
              </a:rPr>
              <a:t>OKULLARDA KURULACAK KOMİSYON, KURUL, </a:t>
            </a:r>
            <a:r>
              <a:rPr lang="tr-TR" b="1" dirty="0" smtClean="0">
                <a:solidFill>
                  <a:schemeClr val="accent1"/>
                </a:solidFill>
              </a:rPr>
              <a:t>KULÜPLER </a:t>
            </a:r>
            <a:r>
              <a:rPr lang="tr-TR" b="1" dirty="0">
                <a:solidFill>
                  <a:schemeClr val="accent1"/>
                </a:solidFill>
              </a:rPr>
              <a:t>VE SORUMLULUK ALANLARI;</a:t>
            </a:r>
            <a:r>
              <a:rPr lang="tr-TR" dirty="0">
                <a:solidFill>
                  <a:schemeClr val="accent1"/>
                </a:solidFill>
              </a:rPr>
              <a:t> </a:t>
            </a:r>
          </a:p>
        </p:txBody>
      </p:sp>
      <p:sp>
        <p:nvSpPr>
          <p:cNvPr id="3" name="İçerik Yer Tutucusu 2"/>
          <p:cNvSpPr>
            <a:spLocks noGrp="1"/>
          </p:cNvSpPr>
          <p:nvPr>
            <p:ph idx="1"/>
          </p:nvPr>
        </p:nvSpPr>
        <p:spPr/>
        <p:txBody>
          <a:bodyPr>
            <a:normAutofit/>
          </a:bodyPr>
          <a:lstStyle/>
          <a:p>
            <a:r>
              <a:rPr lang="tr-TR" dirty="0"/>
              <a:t>Okul müdürlükleri Meslek Tanıtma Kulüplerinin kurulmasını sağlar. </a:t>
            </a:r>
            <a:endParaRPr lang="tr-TR" dirty="0" smtClean="0"/>
          </a:p>
          <a:p>
            <a:r>
              <a:rPr lang="tr-TR" dirty="0"/>
              <a:t>Meslek Tanıtma Kulübü tarafından meslek tanıtma panosu oluşturularak 15 günde bir 3 meslek alanının tanıtımı şeklinde düzenlenir</a:t>
            </a:r>
            <a:r>
              <a:rPr lang="tr-TR" dirty="0" smtClean="0"/>
              <a:t>.</a:t>
            </a:r>
          </a:p>
          <a:p>
            <a:r>
              <a:rPr lang="tr-TR" dirty="0"/>
              <a:t>Bu panoda meslek liselerinde okutulan alan/dallarla ilgili bilgilere, iş olanaklarına, resimlere, gazete haberlerine, broşürlere </a:t>
            </a:r>
            <a:r>
              <a:rPr lang="tr-TR" dirty="0" err="1"/>
              <a:t>v.s</a:t>
            </a:r>
            <a:r>
              <a:rPr lang="tr-TR" dirty="0"/>
              <a:t>. y</a:t>
            </a:r>
            <a:r>
              <a:rPr lang="tr-TR" dirty="0" smtClean="0"/>
              <a:t>er </a:t>
            </a:r>
            <a:r>
              <a:rPr lang="tr-TR" dirty="0"/>
              <a:t>verilir</a:t>
            </a:r>
            <a:r>
              <a:rPr lang="tr-TR" dirty="0" smtClean="0"/>
              <a:t>.</a:t>
            </a:r>
          </a:p>
          <a:p>
            <a:r>
              <a:rPr lang="tr-TR" dirty="0" smtClean="0"/>
              <a:t>Temel Eğitim </a:t>
            </a:r>
            <a:r>
              <a:rPr lang="tr-TR" dirty="0"/>
              <a:t>kurumlarında eylem planının yürütülmesi için bir müdür yardımcısı, rehber öğretmen, 8. sınıf </a:t>
            </a:r>
            <a:r>
              <a:rPr lang="tr-TR" dirty="0" err="1"/>
              <a:t>sınıf</a:t>
            </a:r>
            <a:r>
              <a:rPr lang="tr-TR" dirty="0"/>
              <a:t> öğretmeninden oluşacak bir komisyon kurulur.</a:t>
            </a:r>
            <a:endParaRPr lang="tr-TR" dirty="0" smtClean="0"/>
          </a:p>
          <a:p>
            <a:r>
              <a:rPr lang="tr-TR" dirty="0"/>
              <a:t>Panonun takibi </a:t>
            </a:r>
            <a:r>
              <a:rPr lang="tr-TR" dirty="0" smtClean="0"/>
              <a:t>bu komisyonlarca </a:t>
            </a:r>
            <a:r>
              <a:rPr lang="tr-TR" dirty="0"/>
              <a:t>yapılır</a:t>
            </a:r>
            <a:r>
              <a:rPr lang="tr-TR" dirty="0" smtClean="0"/>
              <a:t>.</a:t>
            </a:r>
          </a:p>
          <a:p>
            <a:r>
              <a:rPr lang="tr-TR" dirty="0"/>
              <a:t>Rehber öğretmeni olan okullarda </a:t>
            </a:r>
            <a:r>
              <a:rPr lang="tr-TR" dirty="0" smtClean="0"/>
              <a:t>Mesleki Tanıtma ve  Yönlendirme çalışmaları</a:t>
            </a:r>
            <a:r>
              <a:rPr lang="tr-TR" dirty="0"/>
              <a:t>, rehber öğretmenin sorumluluğunda yürütülecektir. </a:t>
            </a:r>
            <a:endParaRPr lang="tr-TR" dirty="0" smtClean="0"/>
          </a:p>
          <a:p>
            <a:endParaRPr lang="tr-TR" dirty="0"/>
          </a:p>
        </p:txBody>
      </p:sp>
    </p:spTree>
    <p:extLst>
      <p:ext uri="{BB962C8B-B14F-4D97-AF65-F5344CB8AC3E}">
        <p14:creationId xmlns:p14="http://schemas.microsoft.com/office/powerpoint/2010/main" val="809679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chemeClr val="accent1"/>
                </a:solidFill>
              </a:rPr>
              <a:t>OKULLARDA KURULACAK KOMİSYON, KURUL, KULÜPLER VE SORUMLULUK ALANLARI;</a:t>
            </a:r>
            <a:endParaRPr lang="tr-TR" dirty="0">
              <a:solidFill>
                <a:schemeClr val="accent1"/>
              </a:solidFill>
            </a:endParaRPr>
          </a:p>
        </p:txBody>
      </p:sp>
      <p:sp>
        <p:nvSpPr>
          <p:cNvPr id="3" name="İçerik Yer Tutucusu 2"/>
          <p:cNvSpPr>
            <a:spLocks noGrp="1"/>
          </p:cNvSpPr>
          <p:nvPr>
            <p:ph idx="1"/>
          </p:nvPr>
        </p:nvSpPr>
        <p:spPr/>
        <p:txBody>
          <a:bodyPr/>
          <a:lstStyle/>
          <a:p>
            <a:r>
              <a:rPr lang="tr-TR" dirty="0"/>
              <a:t>Oluşturulacak olan bu komisyon, Mesleki Eğitim İlçe Eylem Planı doğrultusunda okullarının ihtiyaçlarını da dikkate alarak Yıllık Mesleki </a:t>
            </a:r>
            <a:r>
              <a:rPr lang="tr-TR" dirty="0" smtClean="0"/>
              <a:t>Tanıtma </a:t>
            </a:r>
            <a:r>
              <a:rPr lang="tr-TR" dirty="0"/>
              <a:t>ve </a:t>
            </a:r>
            <a:r>
              <a:rPr lang="tr-TR" dirty="0" smtClean="0"/>
              <a:t>Yönlendirme </a:t>
            </a:r>
            <a:r>
              <a:rPr lang="tr-TR" dirty="0"/>
              <a:t>Planı hazırlayacaklardır. </a:t>
            </a:r>
            <a:endParaRPr lang="tr-TR" dirty="0" smtClean="0"/>
          </a:p>
          <a:p>
            <a:endParaRPr lang="tr-TR" dirty="0"/>
          </a:p>
        </p:txBody>
      </p:sp>
    </p:spTree>
    <p:extLst>
      <p:ext uri="{BB962C8B-B14F-4D97-AF65-F5344CB8AC3E}">
        <p14:creationId xmlns:p14="http://schemas.microsoft.com/office/powerpoint/2010/main" val="2596214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chemeClr val="accent1"/>
                </a:solidFill>
              </a:rPr>
              <a:t>OKUL REHBER ÖĞRETMENİ VE SINIF REHBER ÖĞRETMENİNİN SORUMLULUK ALANLARI</a:t>
            </a:r>
            <a:endParaRPr lang="tr-TR" dirty="0">
              <a:solidFill>
                <a:schemeClr val="accent1"/>
              </a:solidFill>
            </a:endParaRPr>
          </a:p>
        </p:txBody>
      </p:sp>
      <p:sp>
        <p:nvSpPr>
          <p:cNvPr id="3" name="İçerik Yer Tutucusu 2"/>
          <p:cNvSpPr>
            <a:spLocks noGrp="1"/>
          </p:cNvSpPr>
          <p:nvPr>
            <p:ph idx="1"/>
          </p:nvPr>
        </p:nvSpPr>
        <p:spPr/>
        <p:txBody>
          <a:bodyPr/>
          <a:lstStyle/>
          <a:p>
            <a:r>
              <a:rPr lang="tr-TR" dirty="0"/>
              <a:t>Veli ve öğrencilere yönelik yapılan seminer, konferans, </a:t>
            </a:r>
            <a:r>
              <a:rPr lang="tr-TR" dirty="0" err="1"/>
              <a:t>v.s</a:t>
            </a:r>
            <a:r>
              <a:rPr lang="tr-TR" dirty="0"/>
              <a:t>. Etkinlikler için İŞKUR, STK ve sektör temsilcileri ile işbirliği yapmak</a:t>
            </a:r>
            <a:r>
              <a:rPr lang="tr-TR" dirty="0" smtClean="0"/>
              <a:t>.</a:t>
            </a:r>
          </a:p>
          <a:p>
            <a:r>
              <a:rPr lang="tr-TR" dirty="0"/>
              <a:t>MEGEP kapsamında hazırlanan meslek tanıtım filmleri, broşürler, </a:t>
            </a:r>
            <a:r>
              <a:rPr lang="tr-TR" dirty="0" err="1"/>
              <a:t>v.s</a:t>
            </a:r>
            <a:r>
              <a:rPr lang="tr-TR" dirty="0"/>
              <a:t> kaynakların öğrencilere ulaşmasını sağlamak</a:t>
            </a:r>
            <a:r>
              <a:rPr lang="tr-TR" dirty="0" smtClean="0"/>
              <a:t>.</a:t>
            </a:r>
          </a:p>
          <a:p>
            <a:r>
              <a:rPr lang="tr-TR" dirty="0" smtClean="0"/>
              <a:t>MEGEP, </a:t>
            </a:r>
            <a:r>
              <a:rPr lang="tr-TR" altLang="tr-TR" kern="0" dirty="0">
                <a:solidFill>
                  <a:srgbClr val="000000"/>
                </a:solidFill>
                <a:cs typeface="Arial"/>
                <a:hlinkClick r:id="rId2"/>
              </a:rPr>
              <a:t>http://mbs.meb.gov.tr/</a:t>
            </a:r>
            <a:r>
              <a:rPr lang="tr-TR" dirty="0"/>
              <a:t> </a:t>
            </a:r>
            <a:r>
              <a:rPr lang="tr-TR" dirty="0" smtClean="0"/>
              <a:t>( </a:t>
            </a:r>
            <a:r>
              <a:rPr lang="tr-TR" dirty="0"/>
              <a:t>adreslerinden yararlanmak ve öğrencileri bu bilgi kaynaklarına yönlendirmek. Ayrıca, öğrencilerin üst öğrenim kurumları ve meslekler hakkında bilgi ve birikimlerini artırmaları için MEGEP , </a:t>
            </a:r>
            <a:r>
              <a:rPr lang="tr-TR" altLang="tr-TR" kern="0" dirty="0">
                <a:solidFill>
                  <a:srgbClr val="000000"/>
                </a:solidFill>
                <a:cs typeface="Arial"/>
                <a:hlinkClick r:id="rId2"/>
              </a:rPr>
              <a:t>http://mbs.meb.gov.tr/</a:t>
            </a:r>
            <a:r>
              <a:rPr lang="tr-TR" dirty="0"/>
              <a:t> </a:t>
            </a:r>
            <a:r>
              <a:rPr lang="tr-TR" dirty="0" smtClean="0"/>
              <a:t> sitelerini </a:t>
            </a:r>
            <a:r>
              <a:rPr lang="tr-TR" dirty="0"/>
              <a:t>ziyaret etmelerini sağlamak</a:t>
            </a:r>
            <a:r>
              <a:rPr lang="tr-TR" dirty="0" smtClean="0"/>
              <a:t>.</a:t>
            </a:r>
          </a:p>
          <a:p>
            <a:r>
              <a:rPr lang="tr-TR" dirty="0"/>
              <a:t>Veli ve öğrenci bilgilendirmelerine önem vererek eylem planında belirtilen tarihlerde bu etkinliklerin yapılmasını sağlamak</a:t>
            </a:r>
            <a:r>
              <a:rPr lang="tr-TR" dirty="0" smtClean="0"/>
              <a:t>.</a:t>
            </a:r>
          </a:p>
          <a:p>
            <a:endParaRPr lang="tr-TR" dirty="0"/>
          </a:p>
        </p:txBody>
      </p:sp>
    </p:spTree>
    <p:extLst>
      <p:ext uri="{BB962C8B-B14F-4D97-AF65-F5344CB8AC3E}">
        <p14:creationId xmlns:p14="http://schemas.microsoft.com/office/powerpoint/2010/main" val="3304582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3295153" y="614596"/>
            <a:ext cx="6375816" cy="1280890"/>
          </a:xfrm>
        </p:spPr>
        <p:txBody>
          <a:bodyPr/>
          <a:lstStyle/>
          <a:p>
            <a:pPr algn="ctr"/>
            <a:r>
              <a:rPr lang="tr-TR" b="1" dirty="0" smtClean="0">
                <a:solidFill>
                  <a:schemeClr val="accent1"/>
                </a:solidFill>
              </a:rPr>
              <a:t>ŞIRNAK İL MİLLİ EĞİTİM MÜDÜRLÜĞÜ</a:t>
            </a:r>
            <a:endParaRPr lang="tr-TR" b="1" dirty="0">
              <a:solidFill>
                <a:schemeClr val="accent1"/>
              </a:solidFill>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44688" y="2324724"/>
            <a:ext cx="4676746" cy="2715588"/>
          </a:xfrm>
          <a:prstGeom prst="rect">
            <a:avLst/>
          </a:prstGeom>
          <a:effectLst>
            <a:outerShdw blurRad="177800" dist="1270000" dir="10740000" sx="1000" sy="1000" algn="ctr" rotWithShape="0">
              <a:srgbClr val="000000">
                <a:alpha val="6000"/>
              </a:srgbClr>
            </a:outerShdw>
            <a:softEdge rad="139700"/>
          </a:effectLst>
        </p:spPr>
      </p:pic>
      <p:sp>
        <p:nvSpPr>
          <p:cNvPr id="5" name="Başlık 1"/>
          <p:cNvSpPr txBox="1">
            <a:spLocks/>
          </p:cNvSpPr>
          <p:nvPr/>
        </p:nvSpPr>
        <p:spPr>
          <a:xfrm>
            <a:off x="2288848" y="5619496"/>
            <a:ext cx="8388425" cy="648072"/>
          </a:xfrm>
          <a:prstGeom prst="rect">
            <a:avLst/>
          </a:prstGeom>
        </p:spPr>
        <p:txBody>
          <a:bodyPr anchor="b"/>
          <a:lstStyle>
            <a:lvl1pPr algn="l" defTabSz="914400" rtl="0" eaLnBrk="1" latinLnBrk="0" hangingPunct="1">
              <a:spcBef>
                <a:spcPct val="0"/>
              </a:spcBef>
              <a:buNone/>
              <a:defRPr sz="115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pPr algn="ctr" fontAlgn="auto">
              <a:spcAft>
                <a:spcPts val="0"/>
              </a:spcAft>
              <a:defRPr/>
            </a:pPr>
            <a:r>
              <a:rPr lang="tr-TR" sz="3200" dirty="0" smtClean="0">
                <a:solidFill>
                  <a:schemeClr val="accent1"/>
                </a:solidFill>
              </a:rPr>
              <a:t>KATILIMLARINIZ İÇİN TEŞEKKÜR EDİYORUZ!</a:t>
            </a:r>
            <a:endParaRPr lang="tr-TR" sz="3200" dirty="0">
              <a:solidFill>
                <a:schemeClr val="accent1"/>
              </a:solidFill>
            </a:endParaRPr>
          </a:p>
        </p:txBody>
      </p:sp>
      <p:pic>
        <p:nvPicPr>
          <p:cNvPr id="6" name="Picture 2" descr="http://meslekitanitim.meb.gov.tr/img/alanlar/bilisi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797057">
            <a:off x="2197343" y="1340931"/>
            <a:ext cx="1524132" cy="15241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meslekitanitim.meb.gov.tr/img/alanlar/adale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309377">
            <a:off x="1574704" y="2770920"/>
            <a:ext cx="1905000" cy="1905000"/>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pic>
        <p:nvPicPr>
          <p:cNvPr id="8" name="Resim 7"/>
          <p:cNvPicPr>
            <a:picLocks noChangeAspect="1"/>
          </p:cNvPicPr>
          <p:nvPr/>
        </p:nvPicPr>
        <p:blipFill>
          <a:blip r:embed="rId5"/>
          <a:stretch>
            <a:fillRect/>
          </a:stretch>
        </p:blipFill>
        <p:spPr>
          <a:xfrm rot="2436202">
            <a:off x="9594080" y="1222914"/>
            <a:ext cx="1905000" cy="1905000"/>
          </a:xfrm>
          <a:prstGeom prst="rect">
            <a:avLst/>
          </a:prstGeom>
          <a:effectLst>
            <a:softEdge rad="0"/>
          </a:effectLst>
        </p:spPr>
      </p:pic>
      <p:pic>
        <p:nvPicPr>
          <p:cNvPr id="10" name="Resim 9"/>
          <p:cNvPicPr>
            <a:picLocks noChangeAspect="1"/>
          </p:cNvPicPr>
          <p:nvPr/>
        </p:nvPicPr>
        <p:blipFill>
          <a:blip r:embed="rId6"/>
          <a:stretch>
            <a:fillRect/>
          </a:stretch>
        </p:blipFill>
        <p:spPr>
          <a:xfrm rot="2296554">
            <a:off x="9731433" y="2999162"/>
            <a:ext cx="1905000" cy="1625876"/>
          </a:xfrm>
          <a:prstGeom prst="rect">
            <a:avLst/>
          </a:prstGeom>
          <a:effectLst>
            <a:softEdge rad="0"/>
          </a:effectLst>
          <a:scene3d>
            <a:camera prst="orthographicFront"/>
            <a:lightRig rig="threePt" dir="t"/>
          </a:scene3d>
          <a:sp3d/>
        </p:spPr>
      </p:pic>
    </p:spTree>
    <p:extLst>
      <p:ext uri="{BB962C8B-B14F-4D97-AF65-F5344CB8AC3E}">
        <p14:creationId xmlns:p14="http://schemas.microsoft.com/office/powerpoint/2010/main" val="4173693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73771" y="624110"/>
            <a:ext cx="10148340" cy="1280890"/>
          </a:xfrm>
        </p:spPr>
        <p:txBody>
          <a:bodyPr/>
          <a:lstStyle/>
          <a:p>
            <a:pPr algn="ctr"/>
            <a:r>
              <a:rPr lang="tr-TR" b="1" dirty="0">
                <a:solidFill>
                  <a:srgbClr val="C00000"/>
                </a:solidFill>
              </a:rPr>
              <a:t>İyi veya kötü meslek diye bir ayrım yoktur, sadece sevdiğin meslek vardır.</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4" y="2443397"/>
            <a:ext cx="8035102" cy="3822492"/>
          </a:xfrm>
          <a:prstGeom prst="rect">
            <a:avLst/>
          </a:prstGeom>
          <a:effectLst>
            <a:softEdge rad="114300"/>
          </a:effectLst>
        </p:spPr>
      </p:pic>
    </p:spTree>
    <p:extLst>
      <p:ext uri="{BB962C8B-B14F-4D97-AF65-F5344CB8AC3E}">
        <p14:creationId xmlns:p14="http://schemas.microsoft.com/office/powerpoint/2010/main" val="1590318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cap="all" dirty="0">
                <a:solidFill>
                  <a:srgbClr val="C00000"/>
                </a:solidFill>
              </a:rPr>
              <a:t>MESLEKÎ VE TEKNİK EĞİTİMİN ÖNCELİKLERİ</a:t>
            </a:r>
            <a:br>
              <a:rPr lang="tr-TR" b="1" cap="all" dirty="0">
                <a:solidFill>
                  <a:srgbClr val="C00000"/>
                </a:solidFill>
              </a:rPr>
            </a:br>
            <a:endParaRPr lang="tr-TR" dirty="0">
              <a:solidFill>
                <a:srgbClr val="C00000"/>
              </a:solidFill>
            </a:endParaRPr>
          </a:p>
        </p:txBody>
      </p:sp>
      <p:sp>
        <p:nvSpPr>
          <p:cNvPr id="3" name="İçerik Yer Tutucusu 2"/>
          <p:cNvSpPr>
            <a:spLocks noGrp="1"/>
          </p:cNvSpPr>
          <p:nvPr>
            <p:ph idx="1"/>
          </p:nvPr>
        </p:nvSpPr>
        <p:spPr/>
        <p:txBody>
          <a:bodyPr/>
          <a:lstStyle/>
          <a:p>
            <a:r>
              <a:rPr lang="tr-TR" dirty="0"/>
              <a:t>Öğrencileri Millî kültürümüzün temeli olan ahilik anlayışıyla yetiştirmek.</a:t>
            </a:r>
          </a:p>
          <a:p>
            <a:r>
              <a:rPr lang="tr-TR" dirty="0"/>
              <a:t>İhtiyaç doğrultusunda nitelikli iş gücü yetiştirmek.</a:t>
            </a:r>
          </a:p>
          <a:p>
            <a:r>
              <a:rPr lang="tr-TR" dirty="0"/>
              <a:t>Mesleki ve teknik eğitimi katılımcı bir anlayışla yönetmek.</a:t>
            </a:r>
          </a:p>
          <a:p>
            <a:r>
              <a:rPr lang="tr-TR" dirty="0"/>
              <a:t>Mezunların üretime katılacak şekilde yetişmesini sağlamak.</a:t>
            </a:r>
          </a:p>
          <a:p>
            <a:r>
              <a:rPr lang="tr-TR" dirty="0"/>
              <a:t>Mesleki ve teknik eğitim sistemini sürekli geliştirmek ve kalitesini yükseltmek.</a:t>
            </a:r>
          </a:p>
        </p:txBody>
      </p:sp>
    </p:spTree>
    <p:extLst>
      <p:ext uri="{BB962C8B-B14F-4D97-AF65-F5344CB8AC3E}">
        <p14:creationId xmlns:p14="http://schemas.microsoft.com/office/powerpoint/2010/main" val="3582683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09"/>
            <a:ext cx="8911687" cy="1669385"/>
          </a:xfrm>
        </p:spPr>
        <p:txBody>
          <a:bodyPr>
            <a:normAutofit/>
          </a:bodyPr>
          <a:lstStyle/>
          <a:p>
            <a:r>
              <a:rPr lang="tr-TR" sz="2800" dirty="0">
                <a:solidFill>
                  <a:srgbClr val="C00000"/>
                </a:solidFill>
              </a:rPr>
              <a:t>Meslekî ve teknik eğitim okulundan mezun olan öğrenci eğitim gördüğü meslek alanıyla ilgili;</a:t>
            </a:r>
            <a:br>
              <a:rPr lang="tr-TR" sz="2800" dirty="0">
                <a:solidFill>
                  <a:srgbClr val="C00000"/>
                </a:solidFill>
              </a:rPr>
            </a:br>
            <a:endParaRPr lang="tr-TR" sz="2800" dirty="0">
              <a:solidFill>
                <a:srgbClr val="C00000"/>
              </a:solidFill>
            </a:endParaRPr>
          </a:p>
        </p:txBody>
      </p:sp>
      <p:sp>
        <p:nvSpPr>
          <p:cNvPr id="3" name="İçerik Yer Tutucusu 2"/>
          <p:cNvSpPr>
            <a:spLocks noGrp="1"/>
          </p:cNvSpPr>
          <p:nvPr>
            <p:ph idx="1"/>
          </p:nvPr>
        </p:nvSpPr>
        <p:spPr>
          <a:xfrm>
            <a:off x="2592925" y="2615683"/>
            <a:ext cx="8915400" cy="3777622"/>
          </a:xfrm>
        </p:spPr>
        <p:txBody>
          <a:bodyPr>
            <a:normAutofit/>
          </a:bodyPr>
          <a:lstStyle/>
          <a:p>
            <a:r>
              <a:rPr lang="tr-TR" sz="2400" dirty="0" smtClean="0"/>
              <a:t>Diplomaya </a:t>
            </a:r>
            <a:r>
              <a:rPr lang="tr-TR" sz="2400" dirty="0"/>
              <a:t>sahip olur.</a:t>
            </a:r>
          </a:p>
          <a:p>
            <a:r>
              <a:rPr lang="tr-TR" sz="2400" dirty="0"/>
              <a:t>İş yeri açma belgesine sahip olur.</a:t>
            </a:r>
          </a:p>
          <a:p>
            <a:r>
              <a:rPr lang="tr-TR" sz="2400" dirty="0"/>
              <a:t>EUROPASS Sertifika Eklerine sahip olur.</a:t>
            </a:r>
          </a:p>
          <a:p>
            <a:r>
              <a:rPr lang="tr-TR" sz="2400" dirty="0"/>
              <a:t>Teknisyenlik </a:t>
            </a:r>
            <a:r>
              <a:rPr lang="tr-TR" sz="2400" dirty="0" err="1"/>
              <a:t>ünvanına</a:t>
            </a:r>
            <a:r>
              <a:rPr lang="tr-TR" sz="2400" dirty="0"/>
              <a:t> sahip olur.</a:t>
            </a:r>
          </a:p>
        </p:txBody>
      </p:sp>
    </p:spTree>
    <p:extLst>
      <p:ext uri="{BB962C8B-B14F-4D97-AF65-F5344CB8AC3E}">
        <p14:creationId xmlns:p14="http://schemas.microsoft.com/office/powerpoint/2010/main" val="2152750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C00000"/>
                </a:solidFill>
              </a:rPr>
              <a:t>MESLEKİ VE TEKNİK OKUL/KURUMLARIMIZ İLE İLGİLİ BİLGİLER</a:t>
            </a:r>
            <a:endParaRPr lang="tr-TR" b="1" dirty="0">
              <a:solidFill>
                <a:srgbClr val="C00000"/>
              </a:solidFill>
            </a:endParaRPr>
          </a:p>
        </p:txBody>
      </p:sp>
      <p:sp>
        <p:nvSpPr>
          <p:cNvPr id="3" name="İçerik Yer Tutucusu 2"/>
          <p:cNvSpPr>
            <a:spLocks noGrp="1"/>
          </p:cNvSpPr>
          <p:nvPr>
            <p:ph idx="1"/>
          </p:nvPr>
        </p:nvSpPr>
        <p:spPr>
          <a:xfrm>
            <a:off x="2589212" y="2133600"/>
            <a:ext cx="8915400" cy="4267200"/>
          </a:xfrm>
        </p:spPr>
        <p:txBody>
          <a:bodyPr>
            <a:normAutofit fontScale="92500" lnSpcReduction="10000"/>
          </a:bodyPr>
          <a:lstStyle/>
          <a:p>
            <a:r>
              <a:rPr lang="tr-TR" dirty="0"/>
              <a:t> MESLEKÎ VE TEKNİK EĞİTİMDE </a:t>
            </a:r>
            <a:r>
              <a:rPr lang="tr-TR" dirty="0" smtClean="0"/>
              <a:t>26 </a:t>
            </a:r>
            <a:r>
              <a:rPr lang="tr-TR" dirty="0"/>
              <a:t>OKUL VE KURUMUMUZ </a:t>
            </a:r>
            <a:r>
              <a:rPr lang="tr-TR" dirty="0" smtClean="0"/>
              <a:t>VARDIR. BU OKULLARIMIZDAN 6 TANESİ PANSİYONLUDUR.</a:t>
            </a:r>
          </a:p>
          <a:p>
            <a:r>
              <a:rPr lang="tr-TR" dirty="0" smtClean="0"/>
              <a:t>ANADOLU MESLEK VE ANADOLU TEKNİK PROGRAMLARI ADI ALTINDA İKİ FARKLI EĞİTİM VE ÖĞRETİM YAPILIR.</a:t>
            </a:r>
          </a:p>
          <a:p>
            <a:r>
              <a:rPr lang="tr-TR" dirty="0" smtClean="0"/>
              <a:t>ANADOLU </a:t>
            </a:r>
            <a:r>
              <a:rPr lang="tr-TR" dirty="0"/>
              <a:t>MESLEK PROGRAMINDA MESLEKÎ BECERİ GELİŞTİRMEYE YÖNELİK DERSLER, ANADOLU TEKNİK PROGRAMINDA İSE AKADEMİK BECERİLERİ GELİŞTİRMEYE YÖNELİK DERSLER AĞIRLIKLIDIR</a:t>
            </a:r>
            <a:r>
              <a:rPr lang="tr-TR" dirty="0" smtClean="0"/>
              <a:t>.</a:t>
            </a:r>
          </a:p>
          <a:p>
            <a:r>
              <a:rPr lang="tr-TR" dirty="0" smtClean="0"/>
              <a:t>16 ALAN </a:t>
            </a:r>
            <a:r>
              <a:rPr lang="tr-TR" dirty="0"/>
              <a:t>VE </a:t>
            </a:r>
            <a:r>
              <a:rPr lang="tr-TR" dirty="0" smtClean="0"/>
              <a:t>36 DALDA </a:t>
            </a:r>
            <a:r>
              <a:rPr lang="tr-TR" dirty="0"/>
              <a:t>MESLEKÎ VE TEKNİK EĞİTİM VERİLMEKTEDİR</a:t>
            </a:r>
            <a:r>
              <a:rPr lang="tr-TR" dirty="0" smtClean="0"/>
              <a:t>.</a:t>
            </a:r>
          </a:p>
          <a:p>
            <a:r>
              <a:rPr lang="tr-TR" dirty="0" smtClean="0"/>
              <a:t>İLGENELİ MESLEK PROGRAMINDA 5418 TEKNİK PROGRAMDA 45 GÜZEL SANATLARDA 160 SPOR LİSESİNDE 222 ÖĞRENCİ ÖĞRENİM GÖRMEKTEDİR</a:t>
            </a:r>
            <a:r>
              <a:rPr lang="tr-TR" dirty="0" smtClean="0"/>
              <a:t>.</a:t>
            </a:r>
          </a:p>
          <a:p>
            <a:r>
              <a:rPr lang="tr-TR" dirty="0" smtClean="0"/>
              <a:t>2017-2018 EĞİTİM ÖĞRETİM YILINDA 152 KALFALIK, 33 USTALIK, 98 USTAÖĞRETİCİLİK BELGESİ VERİLMİŞTİR</a:t>
            </a:r>
          </a:p>
          <a:p>
            <a:r>
              <a:rPr lang="tr-TR" dirty="0" smtClean="0"/>
              <a:t>2018-2019 EĞİTİM ÖĞRETİM YILI ŞUBAT DÖNEMİNDE 107 KALFALIK, 38 USTALIK VE 22 USTAÖĞRETİCİLİK BELGESİ VERİLMİŞTİR.</a:t>
            </a:r>
            <a:endParaRPr lang="tr-TR" dirty="0"/>
          </a:p>
        </p:txBody>
      </p:sp>
    </p:spTree>
    <p:extLst>
      <p:ext uri="{BB962C8B-B14F-4D97-AF65-F5344CB8AC3E}">
        <p14:creationId xmlns:p14="http://schemas.microsoft.com/office/powerpoint/2010/main" val="3408044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MESLEKÎ VE TEKNİK ALANLAR</a:t>
            </a:r>
            <a:endParaRPr lang="tr-TR" dirty="0">
              <a:solidFill>
                <a:srgbClr val="C00000"/>
              </a:solidFill>
            </a:endParaRPr>
          </a:p>
        </p:txBody>
      </p:sp>
      <p:pic>
        <p:nvPicPr>
          <p:cNvPr id="3074" name="Picture 2" descr="http://meslekitanitim.meb.gov.tr/img/alanlar/bilisim.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20980" y="3467729"/>
            <a:ext cx="1524132" cy="152413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meslekitanitim.meb.gov.tr/img/alanlar/adale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0682" y="3307417"/>
            <a:ext cx="1905000" cy="1905000"/>
          </a:xfrm>
          <a:prstGeom prst="rect">
            <a:avLst/>
          </a:prstGeom>
          <a:noFill/>
          <a:effectLst>
            <a:softEdge rad="101600"/>
          </a:effectLst>
          <a:extLst>
            <a:ext uri="{909E8E84-426E-40DD-AFC4-6F175D3DCCD1}">
              <a14:hiddenFill xmlns:a14="http://schemas.microsoft.com/office/drawing/2010/main">
                <a:solidFill>
                  <a:srgbClr val="FFFFFF"/>
                </a:solidFill>
              </a14:hiddenFill>
            </a:ext>
          </a:extLst>
        </p:spPr>
      </p:pic>
      <p:pic>
        <p:nvPicPr>
          <p:cNvPr id="4" name="Resim 3"/>
          <p:cNvPicPr>
            <a:picLocks noChangeAspect="1"/>
          </p:cNvPicPr>
          <p:nvPr/>
        </p:nvPicPr>
        <p:blipFill>
          <a:blip r:embed="rId4"/>
          <a:stretch>
            <a:fillRect/>
          </a:stretch>
        </p:blipFill>
        <p:spPr>
          <a:xfrm>
            <a:off x="8050030" y="3469777"/>
            <a:ext cx="1562100" cy="1562100"/>
          </a:xfrm>
          <a:prstGeom prst="rect">
            <a:avLst/>
          </a:prstGeom>
          <a:effectLst>
            <a:softEdge rad="114300"/>
          </a:effectLst>
        </p:spPr>
      </p:pic>
      <p:pic>
        <p:nvPicPr>
          <p:cNvPr id="5" name="Resim 4"/>
          <p:cNvPicPr>
            <a:picLocks noChangeAspect="1"/>
          </p:cNvPicPr>
          <p:nvPr/>
        </p:nvPicPr>
        <p:blipFill>
          <a:blip r:embed="rId5"/>
          <a:stretch>
            <a:fillRect/>
          </a:stretch>
        </p:blipFill>
        <p:spPr>
          <a:xfrm>
            <a:off x="3744969" y="1636067"/>
            <a:ext cx="1353893" cy="1353893"/>
          </a:xfrm>
          <a:prstGeom prst="rect">
            <a:avLst/>
          </a:prstGeom>
          <a:effectLst>
            <a:softEdge rad="177800"/>
          </a:effectLst>
        </p:spPr>
      </p:pic>
      <p:pic>
        <p:nvPicPr>
          <p:cNvPr id="6" name="Resim 5"/>
          <p:cNvPicPr>
            <a:picLocks noChangeAspect="1"/>
          </p:cNvPicPr>
          <p:nvPr/>
        </p:nvPicPr>
        <p:blipFill>
          <a:blip r:embed="rId6"/>
          <a:stretch>
            <a:fillRect/>
          </a:stretch>
        </p:blipFill>
        <p:spPr>
          <a:xfrm>
            <a:off x="9654955" y="4517453"/>
            <a:ext cx="1905000" cy="1905000"/>
          </a:xfrm>
          <a:prstGeom prst="rect">
            <a:avLst/>
          </a:prstGeom>
          <a:effectLst>
            <a:softEdge rad="165100"/>
          </a:effectLst>
        </p:spPr>
      </p:pic>
      <p:pic>
        <p:nvPicPr>
          <p:cNvPr id="7" name="Resim 6"/>
          <p:cNvPicPr>
            <a:picLocks noChangeAspect="1"/>
          </p:cNvPicPr>
          <p:nvPr/>
        </p:nvPicPr>
        <p:blipFill>
          <a:blip r:embed="rId7"/>
          <a:stretch>
            <a:fillRect/>
          </a:stretch>
        </p:blipFill>
        <p:spPr>
          <a:xfrm>
            <a:off x="1043103" y="1422164"/>
            <a:ext cx="1905000" cy="1905000"/>
          </a:xfrm>
          <a:prstGeom prst="rect">
            <a:avLst/>
          </a:prstGeom>
          <a:effectLst>
            <a:softEdge rad="279400"/>
          </a:effectLst>
        </p:spPr>
      </p:pic>
      <p:pic>
        <p:nvPicPr>
          <p:cNvPr id="8" name="Resim 7"/>
          <p:cNvPicPr>
            <a:picLocks noChangeAspect="1"/>
          </p:cNvPicPr>
          <p:nvPr/>
        </p:nvPicPr>
        <p:blipFill>
          <a:blip r:embed="rId8"/>
          <a:stretch>
            <a:fillRect/>
          </a:stretch>
        </p:blipFill>
        <p:spPr>
          <a:xfrm>
            <a:off x="9782035" y="1842171"/>
            <a:ext cx="1905000" cy="1905000"/>
          </a:xfrm>
          <a:prstGeom prst="rect">
            <a:avLst/>
          </a:prstGeom>
          <a:effectLst>
            <a:softEdge rad="127000"/>
          </a:effectLst>
        </p:spPr>
      </p:pic>
      <p:pic>
        <p:nvPicPr>
          <p:cNvPr id="9" name="Resim 8"/>
          <p:cNvPicPr>
            <a:picLocks noChangeAspect="1"/>
          </p:cNvPicPr>
          <p:nvPr/>
        </p:nvPicPr>
        <p:blipFill>
          <a:blip r:embed="rId9"/>
          <a:stretch>
            <a:fillRect/>
          </a:stretch>
        </p:blipFill>
        <p:spPr>
          <a:xfrm>
            <a:off x="740440" y="4247533"/>
            <a:ext cx="1905000" cy="1905000"/>
          </a:xfrm>
          <a:prstGeom prst="rect">
            <a:avLst/>
          </a:prstGeom>
          <a:effectLst>
            <a:softEdge rad="152400"/>
          </a:effectLst>
        </p:spPr>
      </p:pic>
      <p:pic>
        <p:nvPicPr>
          <p:cNvPr id="10" name="Resim 9"/>
          <p:cNvPicPr>
            <a:picLocks noChangeAspect="1"/>
          </p:cNvPicPr>
          <p:nvPr/>
        </p:nvPicPr>
        <p:blipFill>
          <a:blip r:embed="rId10"/>
          <a:stretch>
            <a:fillRect/>
          </a:stretch>
        </p:blipFill>
        <p:spPr>
          <a:xfrm>
            <a:off x="4165114" y="5010968"/>
            <a:ext cx="1905000" cy="1905000"/>
          </a:xfrm>
          <a:prstGeom prst="rect">
            <a:avLst/>
          </a:prstGeom>
          <a:effectLst>
            <a:softEdge rad="190500"/>
          </a:effectLst>
        </p:spPr>
      </p:pic>
      <p:pic>
        <p:nvPicPr>
          <p:cNvPr id="11" name="Resim 10"/>
          <p:cNvPicPr>
            <a:picLocks noChangeAspect="1"/>
          </p:cNvPicPr>
          <p:nvPr/>
        </p:nvPicPr>
        <p:blipFill>
          <a:blip r:embed="rId11"/>
          <a:stretch>
            <a:fillRect/>
          </a:stretch>
        </p:blipFill>
        <p:spPr>
          <a:xfrm>
            <a:off x="6383993" y="1535628"/>
            <a:ext cx="1905000" cy="1625876"/>
          </a:xfrm>
          <a:prstGeom prst="rect">
            <a:avLst/>
          </a:prstGeom>
          <a:effectLst>
            <a:softEdge rad="165100"/>
          </a:effectLst>
        </p:spPr>
      </p:pic>
      <p:pic>
        <p:nvPicPr>
          <p:cNvPr id="12" name="Resim 11"/>
          <p:cNvPicPr>
            <a:picLocks noChangeAspect="1"/>
          </p:cNvPicPr>
          <p:nvPr/>
        </p:nvPicPr>
        <p:blipFill>
          <a:blip r:embed="rId12"/>
          <a:stretch>
            <a:fillRect/>
          </a:stretch>
        </p:blipFill>
        <p:spPr>
          <a:xfrm>
            <a:off x="6558338" y="4953000"/>
            <a:ext cx="1905000" cy="1905000"/>
          </a:xfrm>
          <a:prstGeom prst="rect">
            <a:avLst/>
          </a:prstGeom>
          <a:effectLst>
            <a:softEdge rad="139700"/>
          </a:effectLst>
        </p:spPr>
      </p:pic>
      <p:sp>
        <p:nvSpPr>
          <p:cNvPr id="13" name="Metin kutusu 12"/>
          <p:cNvSpPr txBox="1"/>
          <p:nvPr/>
        </p:nvSpPr>
        <p:spPr>
          <a:xfrm>
            <a:off x="768403" y="3080225"/>
            <a:ext cx="2544911" cy="369332"/>
          </a:xfrm>
          <a:prstGeom prst="rect">
            <a:avLst/>
          </a:prstGeom>
          <a:noFill/>
        </p:spPr>
        <p:txBody>
          <a:bodyPr wrap="square" rtlCol="0">
            <a:spAutoFit/>
          </a:bodyPr>
          <a:lstStyle/>
          <a:p>
            <a:r>
              <a:rPr lang="tr-TR" dirty="0" smtClean="0"/>
              <a:t>Hasta ve Yaşlı Bakımı</a:t>
            </a:r>
            <a:endParaRPr lang="tr-TR" dirty="0"/>
          </a:p>
        </p:txBody>
      </p:sp>
      <p:sp>
        <p:nvSpPr>
          <p:cNvPr id="14" name="Metin kutusu 13"/>
          <p:cNvSpPr txBox="1"/>
          <p:nvPr/>
        </p:nvSpPr>
        <p:spPr>
          <a:xfrm>
            <a:off x="4954200" y="4777726"/>
            <a:ext cx="2382293" cy="369332"/>
          </a:xfrm>
          <a:prstGeom prst="rect">
            <a:avLst/>
          </a:prstGeom>
          <a:noFill/>
        </p:spPr>
        <p:txBody>
          <a:bodyPr wrap="square" rtlCol="0">
            <a:spAutoFit/>
          </a:bodyPr>
          <a:lstStyle/>
          <a:p>
            <a:r>
              <a:rPr lang="tr-TR" dirty="0" smtClean="0"/>
              <a:t>Bilişim Teknolojileri</a:t>
            </a:r>
            <a:endParaRPr lang="tr-TR" dirty="0"/>
          </a:p>
        </p:txBody>
      </p:sp>
      <p:sp>
        <p:nvSpPr>
          <p:cNvPr id="15" name="Metin kutusu 14"/>
          <p:cNvSpPr txBox="1"/>
          <p:nvPr/>
        </p:nvSpPr>
        <p:spPr>
          <a:xfrm>
            <a:off x="3231055" y="5200033"/>
            <a:ext cx="1352682" cy="369332"/>
          </a:xfrm>
          <a:prstGeom prst="rect">
            <a:avLst/>
          </a:prstGeom>
          <a:noFill/>
        </p:spPr>
        <p:txBody>
          <a:bodyPr wrap="square" rtlCol="0">
            <a:spAutoFit/>
          </a:bodyPr>
          <a:lstStyle/>
          <a:p>
            <a:r>
              <a:rPr lang="tr-TR" dirty="0" smtClean="0"/>
              <a:t>Adalet</a:t>
            </a:r>
            <a:endParaRPr lang="tr-TR" dirty="0"/>
          </a:p>
        </p:txBody>
      </p:sp>
      <p:sp>
        <p:nvSpPr>
          <p:cNvPr id="16" name="Metin kutusu 15"/>
          <p:cNvSpPr txBox="1"/>
          <p:nvPr/>
        </p:nvSpPr>
        <p:spPr>
          <a:xfrm>
            <a:off x="7725314" y="4871364"/>
            <a:ext cx="2070018" cy="369332"/>
          </a:xfrm>
          <a:prstGeom prst="rect">
            <a:avLst/>
          </a:prstGeom>
          <a:noFill/>
        </p:spPr>
        <p:txBody>
          <a:bodyPr wrap="square" rtlCol="0">
            <a:spAutoFit/>
          </a:bodyPr>
          <a:lstStyle/>
          <a:p>
            <a:r>
              <a:rPr lang="tr-TR" dirty="0" smtClean="0"/>
              <a:t>Çocuk Gelişimi</a:t>
            </a:r>
            <a:endParaRPr lang="tr-TR" dirty="0"/>
          </a:p>
        </p:txBody>
      </p:sp>
      <p:sp>
        <p:nvSpPr>
          <p:cNvPr id="17" name="Metin kutusu 16"/>
          <p:cNvSpPr txBox="1"/>
          <p:nvPr/>
        </p:nvSpPr>
        <p:spPr>
          <a:xfrm>
            <a:off x="8493427" y="6269637"/>
            <a:ext cx="3698573" cy="369332"/>
          </a:xfrm>
          <a:prstGeom prst="rect">
            <a:avLst/>
          </a:prstGeom>
          <a:noFill/>
        </p:spPr>
        <p:txBody>
          <a:bodyPr wrap="square" rtlCol="0">
            <a:spAutoFit/>
          </a:bodyPr>
          <a:lstStyle/>
          <a:p>
            <a:r>
              <a:rPr lang="tr-TR" dirty="0" smtClean="0"/>
              <a:t>Güzellik ve Saç Bakım Hizmetleri</a:t>
            </a:r>
            <a:endParaRPr lang="tr-TR" dirty="0"/>
          </a:p>
        </p:txBody>
      </p:sp>
      <p:sp>
        <p:nvSpPr>
          <p:cNvPr id="18" name="Metin kutusu 17"/>
          <p:cNvSpPr txBox="1"/>
          <p:nvPr/>
        </p:nvSpPr>
        <p:spPr>
          <a:xfrm>
            <a:off x="2948103" y="2738475"/>
            <a:ext cx="3802001" cy="369332"/>
          </a:xfrm>
          <a:prstGeom prst="rect">
            <a:avLst/>
          </a:prstGeom>
          <a:noFill/>
        </p:spPr>
        <p:txBody>
          <a:bodyPr wrap="square" rtlCol="0">
            <a:spAutoFit/>
          </a:bodyPr>
          <a:lstStyle/>
          <a:p>
            <a:r>
              <a:rPr lang="tr-TR" dirty="0" smtClean="0"/>
              <a:t>Elektrik-Elektronik Teknolojisi</a:t>
            </a:r>
            <a:endParaRPr lang="tr-TR" dirty="0"/>
          </a:p>
        </p:txBody>
      </p:sp>
      <p:sp>
        <p:nvSpPr>
          <p:cNvPr id="19" name="Metin kutusu 18"/>
          <p:cNvSpPr txBox="1"/>
          <p:nvPr/>
        </p:nvSpPr>
        <p:spPr>
          <a:xfrm>
            <a:off x="9817372" y="3627782"/>
            <a:ext cx="2114608" cy="369332"/>
          </a:xfrm>
          <a:prstGeom prst="rect">
            <a:avLst/>
          </a:prstGeom>
          <a:noFill/>
        </p:spPr>
        <p:txBody>
          <a:bodyPr wrap="square" rtlCol="0">
            <a:spAutoFit/>
          </a:bodyPr>
          <a:lstStyle/>
          <a:p>
            <a:r>
              <a:rPr lang="tr-TR" dirty="0" smtClean="0"/>
              <a:t>Metal Teknolojisi</a:t>
            </a:r>
            <a:endParaRPr lang="tr-TR" dirty="0"/>
          </a:p>
        </p:txBody>
      </p:sp>
      <p:sp>
        <p:nvSpPr>
          <p:cNvPr id="20" name="Metin kutusu 19"/>
          <p:cNvSpPr txBox="1"/>
          <p:nvPr/>
        </p:nvSpPr>
        <p:spPr>
          <a:xfrm>
            <a:off x="5904874" y="3102837"/>
            <a:ext cx="3229350" cy="369332"/>
          </a:xfrm>
          <a:prstGeom prst="rect">
            <a:avLst/>
          </a:prstGeom>
          <a:noFill/>
        </p:spPr>
        <p:txBody>
          <a:bodyPr wrap="square" rtlCol="0">
            <a:spAutoFit/>
          </a:bodyPr>
          <a:lstStyle/>
          <a:p>
            <a:r>
              <a:rPr lang="tr-TR" dirty="0" smtClean="0"/>
              <a:t>Muhasebe ve Finansman</a:t>
            </a:r>
            <a:endParaRPr lang="tr-TR" dirty="0"/>
          </a:p>
        </p:txBody>
      </p:sp>
      <p:sp>
        <p:nvSpPr>
          <p:cNvPr id="21" name="Metin kutusu 20"/>
          <p:cNvSpPr txBox="1"/>
          <p:nvPr/>
        </p:nvSpPr>
        <p:spPr>
          <a:xfrm>
            <a:off x="3349765" y="6546636"/>
            <a:ext cx="3569490" cy="369332"/>
          </a:xfrm>
          <a:prstGeom prst="rect">
            <a:avLst/>
          </a:prstGeom>
          <a:noFill/>
        </p:spPr>
        <p:txBody>
          <a:bodyPr wrap="square" rtlCol="0">
            <a:spAutoFit/>
          </a:bodyPr>
          <a:lstStyle/>
          <a:p>
            <a:r>
              <a:rPr lang="tr-TR" dirty="0" smtClean="0"/>
              <a:t>Motorlu Araçlar Teknolojisi</a:t>
            </a:r>
            <a:endParaRPr lang="tr-TR" dirty="0"/>
          </a:p>
        </p:txBody>
      </p:sp>
      <p:sp>
        <p:nvSpPr>
          <p:cNvPr id="22" name="Metin kutusu 21"/>
          <p:cNvSpPr txBox="1"/>
          <p:nvPr/>
        </p:nvSpPr>
        <p:spPr>
          <a:xfrm>
            <a:off x="6588427" y="6662309"/>
            <a:ext cx="2156156" cy="369332"/>
          </a:xfrm>
          <a:prstGeom prst="rect">
            <a:avLst/>
          </a:prstGeom>
          <a:noFill/>
        </p:spPr>
        <p:txBody>
          <a:bodyPr wrap="square" rtlCol="0">
            <a:spAutoFit/>
          </a:bodyPr>
          <a:lstStyle/>
          <a:p>
            <a:r>
              <a:rPr lang="tr-TR" dirty="0" smtClean="0"/>
              <a:t>Sağlık Hizmetleri</a:t>
            </a:r>
            <a:endParaRPr lang="tr-TR" dirty="0"/>
          </a:p>
        </p:txBody>
      </p:sp>
      <p:sp>
        <p:nvSpPr>
          <p:cNvPr id="23" name="Metin kutusu 22"/>
          <p:cNvSpPr txBox="1"/>
          <p:nvPr/>
        </p:nvSpPr>
        <p:spPr>
          <a:xfrm>
            <a:off x="51027" y="5912066"/>
            <a:ext cx="3520117" cy="369332"/>
          </a:xfrm>
          <a:prstGeom prst="rect">
            <a:avLst/>
          </a:prstGeom>
          <a:noFill/>
        </p:spPr>
        <p:txBody>
          <a:bodyPr wrap="square" rtlCol="0">
            <a:spAutoFit/>
          </a:bodyPr>
          <a:lstStyle/>
          <a:p>
            <a:r>
              <a:rPr lang="tr-TR" dirty="0" smtClean="0"/>
              <a:t>Mobilya ve İç Mekan Tasarımı</a:t>
            </a:r>
            <a:endParaRPr lang="tr-TR" dirty="0"/>
          </a:p>
        </p:txBody>
      </p:sp>
    </p:spTree>
    <p:extLst>
      <p:ext uri="{BB962C8B-B14F-4D97-AF65-F5344CB8AC3E}">
        <p14:creationId xmlns:p14="http://schemas.microsoft.com/office/powerpoint/2010/main" val="3209959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Neden Mesleki Eğitime Yönlendirme?</a:t>
            </a:r>
          </a:p>
        </p:txBody>
      </p:sp>
      <p:sp>
        <p:nvSpPr>
          <p:cNvPr id="3" name="İçerik Yer Tutucusu 2"/>
          <p:cNvSpPr>
            <a:spLocks noGrp="1"/>
          </p:cNvSpPr>
          <p:nvPr>
            <p:ph idx="1"/>
          </p:nvPr>
        </p:nvSpPr>
        <p:spPr>
          <a:xfrm>
            <a:off x="2589212" y="2133600"/>
            <a:ext cx="8915400" cy="4072328"/>
          </a:xfrm>
        </p:spPr>
        <p:txBody>
          <a:bodyPr/>
          <a:lstStyle/>
          <a:p>
            <a:r>
              <a:rPr lang="tr-TR" dirty="0"/>
              <a:t>Milli Eğitim Bakanlığı Temel Eğitim Kanunu’nun Temel İlkeleri bölümünde ‘Yöneltme’ başlığı altında « Fertler, eğitimleri sürecinde, ilgi, istidat ve kabiliyetleri ölçüsünde ve doğrultusunda çeşitli programlara veya okullara yöneltilerek yetiştirilirler…. Yöneltme ve başarının ölçülmesinde, </a:t>
            </a:r>
            <a:r>
              <a:rPr lang="tr-TR" b="1" dirty="0"/>
              <a:t>rehberlik hizmetinden</a:t>
            </a:r>
            <a:r>
              <a:rPr lang="tr-TR" dirty="0"/>
              <a:t> ve objektif ölçme ve değerlendirme metotlarından yararlanılır.» denmektedir.</a:t>
            </a:r>
          </a:p>
          <a:p>
            <a:r>
              <a:rPr lang="tr-TR" dirty="0"/>
              <a:t>Eğitim sistemimiz; «temel eğitim içerisinde, 8.sınıfın ikinci yarısında öğrencilere, ortaöğretimde devam edebilecek okul ve programların, hangi mesleklerin yolunu açabileceği ve bu mesleklerin kendilerine sağlayacağı yaşam standardı konusunda, tanıtıcı bilgiler vermek üzere rehberlik servislerince gerekli çalışmalara yapılır.» demektedir</a:t>
            </a:r>
            <a:endParaRPr lang="tr-TR" sz="2000" dirty="0"/>
          </a:p>
          <a:p>
            <a:endParaRPr lang="tr-TR" dirty="0"/>
          </a:p>
        </p:txBody>
      </p:sp>
    </p:spTree>
    <p:extLst>
      <p:ext uri="{BB962C8B-B14F-4D97-AF65-F5344CB8AC3E}">
        <p14:creationId xmlns:p14="http://schemas.microsoft.com/office/powerpoint/2010/main" val="510676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Eğitim sistemimiz; «ortaöğretim kurumları içerisinde, meslekî ve teknik eğitim okul ve kurumları öğrenciye; ortaöğretim seviyesinde ortak genel kültür ve çağdaş bir dünya görüşü ile istihdam imkânı olan çeşitli meslek alanlarında endüstrinin ve hizmet sektörlerinin talepleri ve ihtiyaçlarına göre meslekî bilgi, beceri, tavır ve yeterlilikleri kazandırmanın yanı sıra; onları ilgi, istek ve yetenekleri doğrultusunda hayata, iş alanlarına ve yükseköğretime hazırlamayı amaçlamaktadır.» demektedir</a:t>
            </a:r>
          </a:p>
        </p:txBody>
      </p:sp>
    </p:spTree>
    <p:extLst>
      <p:ext uri="{BB962C8B-B14F-4D97-AF65-F5344CB8AC3E}">
        <p14:creationId xmlns:p14="http://schemas.microsoft.com/office/powerpoint/2010/main" val="917549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Bu hedefe ulaşmak için, okul öncesinden başlayıp ortaöğretimde de devam eden iyi bir “Meslekî Rehberlik ve Yöneltme” önem kazanmaktadır. Ayrıca öğrencilerin; meslekî rehberlik ve yöneltme yardımı ile ilgi, istek ve yetenekleri doğrultusunda öğrenim görmeleri, başarılı ve mutlu bir yaşam sürmeleri açısından da önemlidir.</a:t>
            </a:r>
          </a:p>
          <a:p>
            <a:pPr marL="0" indent="0">
              <a:buNone/>
            </a:pPr>
            <a:endParaRPr lang="tr-TR" dirty="0"/>
          </a:p>
        </p:txBody>
      </p:sp>
    </p:spTree>
    <p:extLst>
      <p:ext uri="{BB962C8B-B14F-4D97-AF65-F5344CB8AC3E}">
        <p14:creationId xmlns:p14="http://schemas.microsoft.com/office/powerpoint/2010/main" val="844148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601</TotalTime>
  <Words>917</Words>
  <Application>Microsoft Office PowerPoint</Application>
  <PresentationFormat>Geniş ekran</PresentationFormat>
  <Paragraphs>77</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Century Gothic</vt:lpstr>
      <vt:lpstr>Wingdings 3</vt:lpstr>
      <vt:lpstr>Duman</vt:lpstr>
      <vt:lpstr>PowerPoint Sunusu</vt:lpstr>
      <vt:lpstr>İyi veya kötü meslek diye bir ayrım yoktur, sadece sevdiğin meslek vardır.</vt:lpstr>
      <vt:lpstr>MESLEKÎ VE TEKNİK EĞİTİMİN ÖNCELİKLERİ </vt:lpstr>
      <vt:lpstr>Meslekî ve teknik eğitim okulundan mezun olan öğrenci eğitim gördüğü meslek alanıyla ilgili; </vt:lpstr>
      <vt:lpstr>MESLEKİ VE TEKNİK OKUL/KURUMLARIMIZ İLE İLGİLİ BİLGİLER</vt:lpstr>
      <vt:lpstr>MESLEKÎ VE TEKNİK ALANLAR</vt:lpstr>
      <vt:lpstr>Neden Mesleki Eğitime Yönlendirme?</vt:lpstr>
      <vt:lpstr>PowerPoint Sunusu</vt:lpstr>
      <vt:lpstr>PowerPoint Sunusu</vt:lpstr>
      <vt:lpstr>MESLEKİ VE TEKNİK EĞİTİMDE TANITIM VE YÖNLENDİRME EYLEM PLANI </vt:lpstr>
      <vt:lpstr>İLKÖĞRETİM OKUL MÜDÜRLÜKLERİNİN GÖREV VE SORUMLULUK ALANLARI </vt:lpstr>
      <vt:lpstr>PowerPoint Sunusu</vt:lpstr>
      <vt:lpstr>MESLEKİ VE TEKNİK ORTAÖĞRETİM KURUMLARI MÜDÜRLÜKLERİNİN SORUMLULUK ALANLARI</vt:lpstr>
      <vt:lpstr>OKULLARDA KURULACAK KOMİSYON, KURUL, KULÜPLER VE SORUMLULUK ALANLARI; </vt:lpstr>
      <vt:lpstr>OKULLARDA KURULACAK KOMİSYON, KURUL, KULÜPLER VE SORUMLULUK ALANLARI;</vt:lpstr>
      <vt:lpstr>OKUL REHBER ÖĞRETMENİ VE SINIF REHBER ÖĞRETMENİNİN SORUMLULUK ALANLARI</vt:lpstr>
      <vt:lpstr>ŞIRNAK İL MİLLİ EĞİTİM MÜDÜRLÜĞÜ</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ogels</dc:creator>
  <cp:lastModifiedBy>SemraOGEL</cp:lastModifiedBy>
  <cp:revision>34</cp:revision>
  <dcterms:created xsi:type="dcterms:W3CDTF">2019-03-25T16:35:33Z</dcterms:created>
  <dcterms:modified xsi:type="dcterms:W3CDTF">2019-03-27T06:19:18Z</dcterms:modified>
</cp:coreProperties>
</file>