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1" r:id="rId57"/>
    <p:sldId id="292" r:id="rId58"/>
    <p:sldId id="293" r:id="rId59"/>
    <p:sldId id="294" r:id="rId6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Krabuler" charset="1" panose="00000500000000000000"/>
      <p:regular r:id="rId10"/>
    </p:embeddedFont>
    <p:embeddedFont>
      <p:font typeface="Bobby Jones" charset="1" panose="00000000000000000000"/>
      <p:regular r:id="rId11"/>
    </p:embeddedFont>
    <p:embeddedFont>
      <p:font typeface="Bloc" charset="1" panose="020C0803040004000204"/>
      <p:regular r:id="rId12"/>
    </p:embeddedFont>
    <p:embeddedFont>
      <p:font typeface="Bloc Heavy" charset="1" panose="02000504040000020004"/>
      <p:regular r:id="rId13"/>
    </p:embeddedFont>
    <p:embeddedFont>
      <p:font typeface="Open Sans" charset="1" panose="020B0606030504020204"/>
      <p:regular r:id="rId14"/>
    </p:embeddedFont>
    <p:embeddedFont>
      <p:font typeface="Open Sans Bold" charset="1" panose="020B0806030504020204"/>
      <p:regular r:id="rId15"/>
    </p:embeddedFont>
    <p:embeddedFont>
      <p:font typeface="Open Sans Italics" charset="1" panose="020B0606030504020204"/>
      <p:regular r:id="rId16"/>
    </p:embeddedFont>
    <p:embeddedFont>
      <p:font typeface="Open Sans Bold Italics" charset="1" panose="020B0806030504020204"/>
      <p:regular r:id="rId17"/>
    </p:embeddedFont>
    <p:embeddedFont>
      <p:font typeface="Open Sans Light" charset="1" panose="020B0306030504020204"/>
      <p:regular r:id="rId18"/>
    </p:embeddedFont>
    <p:embeddedFont>
      <p:font typeface="Open Sans Light Italics" charset="1" panose="020B0306030504020204"/>
      <p:regular r:id="rId19"/>
    </p:embeddedFont>
    <p:embeddedFont>
      <p:font typeface="Open Sans Ultra-Bold" charset="1" panose="00000000000000000000"/>
      <p:regular r:id="rId20"/>
    </p:embeddedFont>
    <p:embeddedFont>
      <p:font typeface="Open Sans Ultra-Bold Italics" charset="1" panose="000000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30" Target="slides/slide9.xml" Type="http://schemas.openxmlformats.org/officeDocument/2006/relationships/slide"/><Relationship Id="rId31" Target="slides/slide10.xml" Type="http://schemas.openxmlformats.org/officeDocument/2006/relationships/slide"/><Relationship Id="rId32" Target="slides/slide11.xml" Type="http://schemas.openxmlformats.org/officeDocument/2006/relationships/slide"/><Relationship Id="rId33" Target="slides/slide12.xml" Type="http://schemas.openxmlformats.org/officeDocument/2006/relationships/slide"/><Relationship Id="rId34" Target="slides/slide13.xml" Type="http://schemas.openxmlformats.org/officeDocument/2006/relationships/slide"/><Relationship Id="rId35" Target="slides/slide14.xml" Type="http://schemas.openxmlformats.org/officeDocument/2006/relationships/slide"/><Relationship Id="rId36" Target="slides/slide15.xml" Type="http://schemas.openxmlformats.org/officeDocument/2006/relationships/slide"/><Relationship Id="rId37" Target="slides/slide16.xml" Type="http://schemas.openxmlformats.org/officeDocument/2006/relationships/slide"/><Relationship Id="rId38" Target="slides/slide17.xml" Type="http://schemas.openxmlformats.org/officeDocument/2006/relationships/slide"/><Relationship Id="rId39" Target="slides/slide18.xml" Type="http://schemas.openxmlformats.org/officeDocument/2006/relationships/slide"/><Relationship Id="rId4" Target="theme/theme1.xml" Type="http://schemas.openxmlformats.org/officeDocument/2006/relationships/theme"/><Relationship Id="rId40" Target="slides/slide19.xml" Type="http://schemas.openxmlformats.org/officeDocument/2006/relationships/slide"/><Relationship Id="rId41" Target="slides/slide20.xml" Type="http://schemas.openxmlformats.org/officeDocument/2006/relationships/slide"/><Relationship Id="rId42" Target="slides/slide21.xml" Type="http://schemas.openxmlformats.org/officeDocument/2006/relationships/slide"/><Relationship Id="rId43" Target="slides/slide22.xml" Type="http://schemas.openxmlformats.org/officeDocument/2006/relationships/slide"/><Relationship Id="rId44" Target="slides/slide23.xml" Type="http://schemas.openxmlformats.org/officeDocument/2006/relationships/slide"/><Relationship Id="rId45" Target="slides/slide24.xml" Type="http://schemas.openxmlformats.org/officeDocument/2006/relationships/slide"/><Relationship Id="rId46" Target="slides/slide25.xml" Type="http://schemas.openxmlformats.org/officeDocument/2006/relationships/slide"/><Relationship Id="rId47" Target="slides/slide26.xml" Type="http://schemas.openxmlformats.org/officeDocument/2006/relationships/slide"/><Relationship Id="rId48" Target="slides/slide27.xml" Type="http://schemas.openxmlformats.org/officeDocument/2006/relationships/slide"/><Relationship Id="rId49" Target="slides/slide28.xml" Type="http://schemas.openxmlformats.org/officeDocument/2006/relationships/slide"/><Relationship Id="rId5" Target="tableStyles.xml" Type="http://schemas.openxmlformats.org/officeDocument/2006/relationships/tableStyles"/><Relationship Id="rId50" Target="slides/slide29.xml" Type="http://schemas.openxmlformats.org/officeDocument/2006/relationships/slide"/><Relationship Id="rId51" Target="slides/slide30.xml" Type="http://schemas.openxmlformats.org/officeDocument/2006/relationships/slide"/><Relationship Id="rId52" Target="slides/slide31.xml" Type="http://schemas.openxmlformats.org/officeDocument/2006/relationships/slide"/><Relationship Id="rId53" Target="slides/slide32.xml" Type="http://schemas.openxmlformats.org/officeDocument/2006/relationships/slide"/><Relationship Id="rId54" Target="slides/slide33.xml" Type="http://schemas.openxmlformats.org/officeDocument/2006/relationships/slide"/><Relationship Id="rId55" Target="slides/slide34.xml" Type="http://schemas.openxmlformats.org/officeDocument/2006/relationships/slide"/><Relationship Id="rId56" Target="slides/slide35.xml" Type="http://schemas.openxmlformats.org/officeDocument/2006/relationships/slide"/><Relationship Id="rId57" Target="slides/slide36.xml" Type="http://schemas.openxmlformats.org/officeDocument/2006/relationships/slide"/><Relationship Id="rId58" Target="slides/slide37.xml" Type="http://schemas.openxmlformats.org/officeDocument/2006/relationships/slide"/><Relationship Id="rId59" Target="slides/slide38.xml" Type="http://schemas.openxmlformats.org/officeDocument/2006/relationships/slide"/><Relationship Id="rId6" Target="fonts/font6.fntdata" Type="http://schemas.openxmlformats.org/officeDocument/2006/relationships/font"/><Relationship Id="rId60" Target="slides/slide39.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4.gif"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https://tubitak.gov.tr/sites/default/files/18842/4006-a_cagri_metni-ocak2023.pdf" TargetMode="External" Type="http://schemas.openxmlformats.org/officeDocument/2006/relationships/hyperlink"/></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46.pn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8.png" Type="http://schemas.openxmlformats.org/officeDocument/2006/relationships/image"/></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 Id="rId4" Target="../media/image51.png" Type="http://schemas.openxmlformats.org/officeDocument/2006/relationships/image"/><Relationship Id="rId5" Target="../media/image52.svg" Type="http://schemas.openxmlformats.org/officeDocument/2006/relationships/image"/></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 Id="rId2" Target="https://tubitak.gov.tr/sites/default/files/26487/2204_a_cagri_metni_31.10.2023.pdf" TargetMode="External" Type="http://schemas.openxmlformats.org/officeDocument/2006/relationships/hyperlink"/></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s>
</file>

<file path=ppt/slides/_rels/slide3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 Id="rId4" Target="../media/image53.png" Type="http://schemas.openxmlformats.org/officeDocument/2006/relationships/image"/><Relationship Id="rId5" Target="../media/image54.svg" Type="http://schemas.openxmlformats.org/officeDocument/2006/relationships/image"/><Relationship Id="rId6" Target="../media/image55.png" Type="http://schemas.openxmlformats.org/officeDocument/2006/relationships/image"/><Relationship Id="rId7" Target="../media/image56.svg" Type="http://schemas.openxmlformats.org/officeDocument/2006/relationships/image"/></Relationships>
</file>

<file path=ppt/slides/_rels/slide3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7.png" Type="http://schemas.openxmlformats.org/officeDocument/2006/relationships/image"/><Relationship Id="rId3" Target="../media/image58.svg" Type="http://schemas.openxmlformats.org/officeDocument/2006/relationships/image"/><Relationship Id="rId4" Target="../media/image59.png" Type="http://schemas.openxmlformats.org/officeDocument/2006/relationships/image"/><Relationship Id="rId5" Target="../media/image60.svg" Type="http://schemas.openxmlformats.org/officeDocument/2006/relationships/image"/><Relationship Id="rId6" Target="../media/image61.png" Type="http://schemas.openxmlformats.org/officeDocument/2006/relationships/image"/><Relationship Id="rId7" Target="../media/image62.svg" Type="http://schemas.openxmlformats.org/officeDocument/2006/relationships/image"/><Relationship Id="rId8" Target="../media/image63.png" Type="http://schemas.openxmlformats.org/officeDocument/2006/relationships/image"/><Relationship Id="rId9" Target="../media/image64.svg" Type="http://schemas.openxmlformats.org/officeDocument/2006/relationships/image"/></Relationships>
</file>

<file path=ppt/slides/_rels/slide3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5.png" Type="http://schemas.openxmlformats.org/officeDocument/2006/relationships/image"/><Relationship Id="rId3" Target="../media/image66.svg" Type="http://schemas.openxmlformats.org/officeDocument/2006/relationships/image"/><Relationship Id="rId4" Target="../media/image67.png" Type="http://schemas.openxmlformats.org/officeDocument/2006/relationships/image"/></Relationships>
</file>

<file path=ppt/slides/_rels/slide3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8.png" Type="http://schemas.openxmlformats.org/officeDocument/2006/relationships/image"/></Relationships>
</file>

<file path=ppt/slides/_rels/slide3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9.jpeg" Type="http://schemas.openxmlformats.org/officeDocument/2006/relationships/image"/><Relationship Id="rId3" Target="../media/image70.jpeg" Type="http://schemas.openxmlformats.org/officeDocument/2006/relationships/image"/><Relationship Id="rId4" Target="../media/image71.png" Type="http://schemas.openxmlformats.org/officeDocument/2006/relationships/image"/><Relationship Id="rId5" Target="https://tubitak.gov.tr/sites/default/files/26487/2204_b_cagri_metni_31.10.2023.pdf" TargetMode="External" Type="http://schemas.openxmlformats.org/officeDocument/2006/relationships/hyperlink"/></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916399" y="3644754"/>
            <a:ext cx="12455203" cy="3224529"/>
          </a:xfrm>
          <a:prstGeom prst="rect">
            <a:avLst/>
          </a:prstGeom>
        </p:spPr>
        <p:txBody>
          <a:bodyPr anchor="t" rtlCol="false" tIns="0" lIns="0" bIns="0" rIns="0">
            <a:spAutoFit/>
          </a:bodyPr>
          <a:lstStyle/>
          <a:p>
            <a:pPr algn="ctr">
              <a:lnSpc>
                <a:spcPts val="12199"/>
              </a:lnSpc>
            </a:pPr>
            <a:r>
              <a:rPr lang="en-US" sz="12199">
                <a:solidFill>
                  <a:srgbClr val="000000"/>
                </a:solidFill>
                <a:latin typeface="Bloc"/>
              </a:rPr>
              <a:t>TÜBİTAK 4006 ÇAĞRI METNİ</a:t>
            </a:r>
          </a:p>
        </p:txBody>
      </p:sp>
      <p:sp>
        <p:nvSpPr>
          <p:cNvPr name="Freeform 3" id="3"/>
          <p:cNvSpPr/>
          <p:nvPr/>
        </p:nvSpPr>
        <p:spPr>
          <a:xfrm flipH="false" flipV="false" rot="799127">
            <a:off x="-1083711" y="6809706"/>
            <a:ext cx="5823003" cy="5641034"/>
          </a:xfrm>
          <a:custGeom>
            <a:avLst/>
            <a:gdLst/>
            <a:ahLst/>
            <a:cxnLst/>
            <a:rect r="r" b="b" t="t" l="l"/>
            <a:pathLst>
              <a:path h="5641034" w="5823003">
                <a:moveTo>
                  <a:pt x="0" y="0"/>
                </a:moveTo>
                <a:lnTo>
                  <a:pt x="5823004" y="0"/>
                </a:lnTo>
                <a:lnTo>
                  <a:pt x="5823004" y="5641035"/>
                </a:lnTo>
                <a:lnTo>
                  <a:pt x="0" y="56410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799127">
            <a:off x="14045546" y="-2313098"/>
            <a:ext cx="5823003" cy="5641034"/>
          </a:xfrm>
          <a:custGeom>
            <a:avLst/>
            <a:gdLst/>
            <a:ahLst/>
            <a:cxnLst/>
            <a:rect r="r" b="b" t="t" l="l"/>
            <a:pathLst>
              <a:path h="5641034" w="5823003">
                <a:moveTo>
                  <a:pt x="0" y="0"/>
                </a:moveTo>
                <a:lnTo>
                  <a:pt x="5823003" y="0"/>
                </a:lnTo>
                <a:lnTo>
                  <a:pt x="5823003" y="5641035"/>
                </a:lnTo>
                <a:lnTo>
                  <a:pt x="0" y="56410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37933" y="4963549"/>
            <a:ext cx="1232673" cy="1862555"/>
          </a:xfrm>
          <a:custGeom>
            <a:avLst/>
            <a:gdLst/>
            <a:ahLst/>
            <a:cxnLst/>
            <a:rect r="r" b="b" t="t" l="l"/>
            <a:pathLst>
              <a:path h="1862555" w="1232673">
                <a:moveTo>
                  <a:pt x="0" y="0"/>
                </a:moveTo>
                <a:lnTo>
                  <a:pt x="1232672" y="0"/>
                </a:lnTo>
                <a:lnTo>
                  <a:pt x="1232672" y="1862555"/>
                </a:lnTo>
                <a:lnTo>
                  <a:pt x="0" y="18625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513121">
            <a:off x="1196826" y="160829"/>
            <a:ext cx="1916098" cy="2863733"/>
          </a:xfrm>
          <a:custGeom>
            <a:avLst/>
            <a:gdLst/>
            <a:ahLst/>
            <a:cxnLst/>
            <a:rect r="r" b="b" t="t" l="l"/>
            <a:pathLst>
              <a:path h="2863733" w="1916098">
                <a:moveTo>
                  <a:pt x="0" y="0"/>
                </a:moveTo>
                <a:lnTo>
                  <a:pt x="1916098" y="0"/>
                </a:lnTo>
                <a:lnTo>
                  <a:pt x="1916098" y="2863733"/>
                </a:lnTo>
                <a:lnTo>
                  <a:pt x="0" y="28637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1044936">
            <a:off x="10829716" y="517152"/>
            <a:ext cx="2325320" cy="2488183"/>
          </a:xfrm>
          <a:custGeom>
            <a:avLst/>
            <a:gdLst/>
            <a:ahLst/>
            <a:cxnLst/>
            <a:rect r="r" b="b" t="t" l="l"/>
            <a:pathLst>
              <a:path h="2488183" w="2325320">
                <a:moveTo>
                  <a:pt x="0" y="0"/>
                </a:moveTo>
                <a:lnTo>
                  <a:pt x="2325320" y="0"/>
                </a:lnTo>
                <a:lnTo>
                  <a:pt x="2325320" y="2488182"/>
                </a:lnTo>
                <a:lnTo>
                  <a:pt x="0" y="24881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5499631" y="3296289"/>
            <a:ext cx="1943787" cy="2121196"/>
          </a:xfrm>
          <a:custGeom>
            <a:avLst/>
            <a:gdLst/>
            <a:ahLst/>
            <a:cxnLst/>
            <a:rect r="r" b="b" t="t" l="l"/>
            <a:pathLst>
              <a:path h="2121196" w="1943787">
                <a:moveTo>
                  <a:pt x="0" y="0"/>
                </a:moveTo>
                <a:lnTo>
                  <a:pt x="1943787" y="0"/>
                </a:lnTo>
                <a:lnTo>
                  <a:pt x="1943787" y="2121196"/>
                </a:lnTo>
                <a:lnTo>
                  <a:pt x="0" y="212119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1266312">
            <a:off x="16545031" y="7039954"/>
            <a:ext cx="641773" cy="2434312"/>
          </a:xfrm>
          <a:custGeom>
            <a:avLst/>
            <a:gdLst/>
            <a:ahLst/>
            <a:cxnLst/>
            <a:rect r="r" b="b" t="t" l="l"/>
            <a:pathLst>
              <a:path h="2434312" w="641773">
                <a:moveTo>
                  <a:pt x="0" y="0"/>
                </a:moveTo>
                <a:lnTo>
                  <a:pt x="641773" y="0"/>
                </a:lnTo>
                <a:lnTo>
                  <a:pt x="641773" y="2434312"/>
                </a:lnTo>
                <a:lnTo>
                  <a:pt x="0" y="243431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421691" y="8165595"/>
            <a:ext cx="1973331" cy="1768822"/>
          </a:xfrm>
          <a:custGeom>
            <a:avLst/>
            <a:gdLst/>
            <a:ahLst/>
            <a:cxnLst/>
            <a:rect r="r" b="b" t="t" l="l"/>
            <a:pathLst>
              <a:path h="1768822" w="1973331">
                <a:moveTo>
                  <a:pt x="0" y="0"/>
                </a:moveTo>
                <a:lnTo>
                  <a:pt x="1973331" y="0"/>
                </a:lnTo>
                <a:lnTo>
                  <a:pt x="1973331" y="1768823"/>
                </a:lnTo>
                <a:lnTo>
                  <a:pt x="0" y="176882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6883819" y="679727"/>
            <a:ext cx="2260181" cy="2327902"/>
          </a:xfrm>
          <a:custGeom>
            <a:avLst/>
            <a:gdLst/>
            <a:ahLst/>
            <a:cxnLst/>
            <a:rect r="r" b="b" t="t" l="l"/>
            <a:pathLst>
              <a:path h="2327902" w="2260181">
                <a:moveTo>
                  <a:pt x="0" y="0"/>
                </a:moveTo>
                <a:lnTo>
                  <a:pt x="2260181" y="0"/>
                </a:lnTo>
                <a:lnTo>
                  <a:pt x="2260181" y="2327902"/>
                </a:lnTo>
                <a:lnTo>
                  <a:pt x="0" y="232790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nvGrpSpPr>
          <p:cNvPr name="Group 12" id="12"/>
          <p:cNvGrpSpPr>
            <a:grpSpLocks noChangeAspect="true"/>
          </p:cNvGrpSpPr>
          <p:nvPr/>
        </p:nvGrpSpPr>
        <p:grpSpPr>
          <a:xfrm rot="-6466375">
            <a:off x="5967130" y="7478604"/>
            <a:ext cx="990169" cy="1557013"/>
            <a:chOff x="0" y="0"/>
            <a:chExt cx="1042670" cy="1639570"/>
          </a:xfrm>
        </p:grpSpPr>
        <p:sp>
          <p:nvSpPr>
            <p:cNvPr name="Freeform 13" id="13"/>
            <p:cNvSpPr/>
            <p:nvPr/>
          </p:nvSpPr>
          <p:spPr>
            <a:xfrm flipH="false" flipV="false" rot="0">
              <a:off x="44450" y="44450"/>
              <a:ext cx="953770" cy="1550670"/>
            </a:xfrm>
            <a:custGeom>
              <a:avLst/>
              <a:gdLst/>
              <a:ahLst/>
              <a:cxnLst/>
              <a:rect r="r" b="b" t="t" l="l"/>
              <a:pathLst>
                <a:path h="1550670" w="953770">
                  <a:moveTo>
                    <a:pt x="953770" y="838200"/>
                  </a:moveTo>
                  <a:lnTo>
                    <a:pt x="0" y="0"/>
                  </a:lnTo>
                  <a:lnTo>
                    <a:pt x="29210" y="1268730"/>
                  </a:lnTo>
                  <a:lnTo>
                    <a:pt x="337820" y="967740"/>
                  </a:lnTo>
                  <a:lnTo>
                    <a:pt x="609600" y="1550670"/>
                  </a:lnTo>
                  <a:lnTo>
                    <a:pt x="796290" y="1463040"/>
                  </a:lnTo>
                  <a:lnTo>
                    <a:pt x="524510" y="881380"/>
                  </a:lnTo>
                  <a:close/>
                </a:path>
              </a:pathLst>
            </a:custGeom>
            <a:solidFill>
              <a:srgbClr val="ACDCFD"/>
            </a:solidFill>
          </p:spPr>
        </p:sp>
        <p:sp>
          <p:nvSpPr>
            <p:cNvPr name="Freeform 14" id="14"/>
            <p:cNvSpPr/>
            <p:nvPr/>
          </p:nvSpPr>
          <p:spPr>
            <a:xfrm flipH="false" flipV="false" rot="0">
              <a:off x="0" y="-3810"/>
              <a:ext cx="1045210" cy="1643380"/>
            </a:xfrm>
            <a:custGeom>
              <a:avLst/>
              <a:gdLst/>
              <a:ahLst/>
              <a:cxnLst/>
              <a:rect r="r" b="b" t="t" l="l"/>
              <a:pathLst>
                <a:path h="1643380" w="1045210">
                  <a:moveTo>
                    <a:pt x="654050" y="1643380"/>
                  </a:moveTo>
                  <a:cubicBezTo>
                    <a:pt x="648970" y="1643380"/>
                    <a:pt x="643890" y="1642110"/>
                    <a:pt x="638810" y="1640840"/>
                  </a:cubicBezTo>
                  <a:cubicBezTo>
                    <a:pt x="627380" y="1637030"/>
                    <a:pt x="618490" y="1628140"/>
                    <a:pt x="613410" y="1617980"/>
                  </a:cubicBezTo>
                  <a:lnTo>
                    <a:pt x="368300" y="1092200"/>
                  </a:lnTo>
                  <a:lnTo>
                    <a:pt x="105410" y="1348740"/>
                  </a:lnTo>
                  <a:cubicBezTo>
                    <a:pt x="92710" y="1361440"/>
                    <a:pt x="73660" y="1365250"/>
                    <a:pt x="57150" y="1357630"/>
                  </a:cubicBezTo>
                  <a:cubicBezTo>
                    <a:pt x="40640" y="1351280"/>
                    <a:pt x="30480" y="1334770"/>
                    <a:pt x="29210" y="1316990"/>
                  </a:cubicBezTo>
                  <a:lnTo>
                    <a:pt x="0" y="49530"/>
                  </a:lnTo>
                  <a:cubicBezTo>
                    <a:pt x="0" y="31750"/>
                    <a:pt x="10160" y="15240"/>
                    <a:pt x="25400" y="7620"/>
                  </a:cubicBezTo>
                  <a:cubicBezTo>
                    <a:pt x="41910" y="0"/>
                    <a:pt x="60960" y="3810"/>
                    <a:pt x="73660" y="15240"/>
                  </a:cubicBezTo>
                  <a:lnTo>
                    <a:pt x="1027430" y="853440"/>
                  </a:lnTo>
                  <a:cubicBezTo>
                    <a:pt x="1040130" y="864870"/>
                    <a:pt x="1045210" y="883920"/>
                    <a:pt x="1040130" y="900430"/>
                  </a:cubicBezTo>
                  <a:cubicBezTo>
                    <a:pt x="1035050" y="916940"/>
                    <a:pt x="1019810" y="929640"/>
                    <a:pt x="1002030" y="930910"/>
                  </a:cubicBezTo>
                  <a:lnTo>
                    <a:pt x="635000" y="966470"/>
                  </a:lnTo>
                  <a:lnTo>
                    <a:pt x="880110" y="1492250"/>
                  </a:lnTo>
                  <a:cubicBezTo>
                    <a:pt x="890270" y="1515110"/>
                    <a:pt x="881380" y="1540510"/>
                    <a:pt x="858520" y="1550670"/>
                  </a:cubicBezTo>
                  <a:lnTo>
                    <a:pt x="671830" y="1638300"/>
                  </a:lnTo>
                  <a:cubicBezTo>
                    <a:pt x="666750" y="1642110"/>
                    <a:pt x="660400" y="1643380"/>
                    <a:pt x="654050" y="1643380"/>
                  </a:cubicBezTo>
                  <a:close/>
                  <a:moveTo>
                    <a:pt x="382270" y="971550"/>
                  </a:moveTo>
                  <a:cubicBezTo>
                    <a:pt x="384810" y="971550"/>
                    <a:pt x="387350" y="971550"/>
                    <a:pt x="389890" y="972820"/>
                  </a:cubicBezTo>
                  <a:cubicBezTo>
                    <a:pt x="403860" y="975360"/>
                    <a:pt x="416560" y="984250"/>
                    <a:pt x="421640" y="998220"/>
                  </a:cubicBezTo>
                  <a:lnTo>
                    <a:pt x="674370" y="1540510"/>
                  </a:lnTo>
                  <a:lnTo>
                    <a:pt x="781050" y="1490980"/>
                  </a:lnTo>
                  <a:lnTo>
                    <a:pt x="528320" y="947420"/>
                  </a:lnTo>
                  <a:cubicBezTo>
                    <a:pt x="521970" y="934720"/>
                    <a:pt x="523240" y="919480"/>
                    <a:pt x="529590" y="906780"/>
                  </a:cubicBezTo>
                  <a:cubicBezTo>
                    <a:pt x="535940" y="894080"/>
                    <a:pt x="549910" y="886460"/>
                    <a:pt x="563880" y="883920"/>
                  </a:cubicBezTo>
                  <a:lnTo>
                    <a:pt x="891540" y="850900"/>
                  </a:lnTo>
                  <a:lnTo>
                    <a:pt x="91440" y="147320"/>
                  </a:lnTo>
                  <a:lnTo>
                    <a:pt x="115570" y="1212850"/>
                  </a:lnTo>
                  <a:lnTo>
                    <a:pt x="350520" y="982980"/>
                  </a:lnTo>
                  <a:cubicBezTo>
                    <a:pt x="359410" y="976630"/>
                    <a:pt x="370840" y="971550"/>
                    <a:pt x="382270" y="971550"/>
                  </a:cubicBezTo>
                  <a:close/>
                </a:path>
              </a:pathLst>
            </a:custGeom>
            <a:solidFill>
              <a:srgbClr val="141313"/>
            </a:solidFill>
          </p:spPr>
        </p:sp>
      </p:grpSp>
      <p:sp>
        <p:nvSpPr>
          <p:cNvPr name="Freeform 15" id="15"/>
          <p:cNvSpPr/>
          <p:nvPr/>
        </p:nvSpPr>
        <p:spPr>
          <a:xfrm flipH="false" flipV="false" rot="-10674700">
            <a:off x="9589421" y="7396412"/>
            <a:ext cx="2260181" cy="2327902"/>
          </a:xfrm>
          <a:custGeom>
            <a:avLst/>
            <a:gdLst/>
            <a:ahLst/>
            <a:cxnLst/>
            <a:rect r="r" b="b" t="t" l="l"/>
            <a:pathLst>
              <a:path h="2327902" w="2260181">
                <a:moveTo>
                  <a:pt x="0" y="0"/>
                </a:moveTo>
                <a:lnTo>
                  <a:pt x="2260181" y="0"/>
                </a:lnTo>
                <a:lnTo>
                  <a:pt x="2260181" y="2327902"/>
                </a:lnTo>
                <a:lnTo>
                  <a:pt x="0" y="232790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p:cSld>
    <p:bg>
      <p:bgPr>
        <a:solidFill>
          <a:srgbClr val="ACDCFD"/>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0" y="0"/>
          <a:ext cx="18288000" cy="10463589"/>
        </p:xfrm>
        <a:graphic>
          <a:graphicData uri="http://schemas.openxmlformats.org/drawingml/2006/table">
            <a:tbl>
              <a:tblPr/>
              <a:tblGrid>
                <a:gridCol w="5483784"/>
                <a:gridCol w="5483784"/>
                <a:gridCol w="7320432"/>
              </a:tblGrid>
              <a:tr h="1641991">
                <a:tc>
                  <a:txBody>
                    <a:bodyPr anchor="t" rtlCol="false"/>
                    <a:lstStyle/>
                    <a:p>
                      <a:pPr algn="ctr">
                        <a:lnSpc>
                          <a:spcPts val="5459"/>
                        </a:lnSpc>
                        <a:defRPr/>
                      </a:pPr>
                      <a:r>
                        <a:rPr lang="en-US" sz="3899">
                          <a:solidFill>
                            <a:srgbClr val="000000"/>
                          </a:solidFill>
                          <a:latin typeface="Bloc"/>
                        </a:rPr>
                        <a:t>Dijital Oyun Tasarımı</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5459"/>
                        </a:lnSpc>
                        <a:defRPr/>
                      </a:pPr>
                      <a:r>
                        <a:rPr lang="en-US" sz="3899">
                          <a:solidFill>
                            <a:srgbClr val="000000"/>
                          </a:solidFill>
                          <a:latin typeface="Bloc"/>
                        </a:rPr>
                        <a:t>Metaverse</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5459"/>
                        </a:lnSpc>
                        <a:defRPr/>
                      </a:pPr>
                      <a:r>
                        <a:rPr lang="en-US" sz="3899">
                          <a:solidFill>
                            <a:srgbClr val="000000"/>
                          </a:solidFill>
                          <a:latin typeface="Bloc"/>
                        </a:rPr>
                        <a:t>Yabancı Dil Eğitimi</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641991">
                <a:tc>
                  <a:txBody>
                    <a:bodyPr anchor="t" rtlCol="false"/>
                    <a:lstStyle/>
                    <a:p>
                      <a:pPr algn="ctr">
                        <a:lnSpc>
                          <a:spcPts val="5459"/>
                        </a:lnSpc>
                        <a:defRPr/>
                      </a:pPr>
                      <a:r>
                        <a:rPr lang="en-US" sz="3899">
                          <a:solidFill>
                            <a:srgbClr val="000000"/>
                          </a:solidFill>
                          <a:latin typeface="Bloc"/>
                        </a:rPr>
                        <a:t>Dil ve Edebiyat</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5459"/>
                        </a:lnSpc>
                        <a:defRPr/>
                      </a:pPr>
                      <a:r>
                        <a:rPr lang="en-US" sz="3899">
                          <a:solidFill>
                            <a:srgbClr val="000000"/>
                          </a:solidFill>
                          <a:latin typeface="Bloc"/>
                        </a:rPr>
                        <a:t>Milli Teknoloji Hamlesi</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5459"/>
                        </a:lnSpc>
                        <a:defRPr/>
                      </a:pPr>
                      <a:r>
                        <a:rPr lang="en-US" sz="3899">
                          <a:solidFill>
                            <a:srgbClr val="000000"/>
                          </a:solidFill>
                          <a:latin typeface="Bloc"/>
                        </a:rPr>
                        <a:t>Yapay Zekâ</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902591">
                <a:tc>
                  <a:txBody>
                    <a:bodyPr anchor="t" rtlCol="false"/>
                    <a:lstStyle/>
                    <a:p>
                      <a:pPr algn="ctr">
                        <a:lnSpc>
                          <a:spcPts val="5459"/>
                        </a:lnSpc>
                        <a:defRPr/>
                      </a:pPr>
                      <a:r>
                        <a:rPr lang="en-US" sz="3899">
                          <a:solidFill>
                            <a:srgbClr val="000000"/>
                          </a:solidFill>
                          <a:latin typeface="Bloc"/>
                        </a:rPr>
                        <a:t>Doğal Afetler ve Afet Yönetimi</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5459"/>
                        </a:lnSpc>
                        <a:defRPr/>
                      </a:pPr>
                      <a:r>
                        <a:rPr lang="en-US" sz="3899">
                          <a:solidFill>
                            <a:srgbClr val="000000"/>
                          </a:solidFill>
                          <a:latin typeface="Bloc"/>
                        </a:rPr>
                        <a:t>Nesnelerin İnterneti</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5459"/>
                        </a:lnSpc>
                        <a:defRPr/>
                      </a:pPr>
                      <a:r>
                        <a:rPr lang="en-US" sz="3899">
                          <a:solidFill>
                            <a:srgbClr val="000000"/>
                          </a:solidFill>
                          <a:latin typeface="Bloc"/>
                        </a:rPr>
                        <a:t>Yaşamımızda İyilik, Nezaket ve Anlayış</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759005">
                <a:tc>
                  <a:txBody>
                    <a:bodyPr anchor="t" rtlCol="false"/>
                    <a:lstStyle/>
                    <a:p>
                      <a:pPr algn="ctr">
                        <a:lnSpc>
                          <a:spcPts val="5459"/>
                        </a:lnSpc>
                        <a:defRPr/>
                      </a:pPr>
                      <a:r>
                        <a:rPr lang="en-US" sz="3899">
                          <a:solidFill>
                            <a:srgbClr val="000000"/>
                          </a:solidFill>
                          <a:latin typeface="Bloc"/>
                        </a:rPr>
                        <a:t>Doğal Miras ve Doğal Kaynaklar</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5459"/>
                        </a:lnSpc>
                        <a:defRPr/>
                      </a:pPr>
                      <a:r>
                        <a:rPr lang="en-US" sz="3899">
                          <a:solidFill>
                            <a:srgbClr val="000000"/>
                          </a:solidFill>
                          <a:latin typeface="Bloc"/>
                        </a:rPr>
                        <a:t>Nükleer Enerji</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5459"/>
                        </a:lnSpc>
                        <a:defRPr/>
                      </a:pPr>
                      <a:r>
                        <a:rPr lang="en-US" sz="3899">
                          <a:solidFill>
                            <a:srgbClr val="000000"/>
                          </a:solidFill>
                          <a:latin typeface="Bloc"/>
                        </a:rPr>
                        <a:t>Yenilenebilir Enerji</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759005">
                <a:tc>
                  <a:txBody>
                    <a:bodyPr anchor="t" rtlCol="false"/>
                    <a:lstStyle/>
                    <a:p>
                      <a:pPr algn="ctr">
                        <a:lnSpc>
                          <a:spcPts val="5459"/>
                        </a:lnSpc>
                        <a:defRPr/>
                      </a:pPr>
                      <a:r>
                        <a:rPr lang="en-US" sz="3899">
                          <a:solidFill>
                            <a:srgbClr val="000000"/>
                          </a:solidFill>
                          <a:latin typeface="Bloc"/>
                        </a:rPr>
                        <a:t>Ekolojik Denge</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5459"/>
                        </a:lnSpc>
                        <a:defRPr/>
                      </a:pPr>
                      <a:r>
                        <a:rPr lang="en-US" sz="3899">
                          <a:solidFill>
                            <a:srgbClr val="000000"/>
                          </a:solidFill>
                          <a:latin typeface="Bloc"/>
                        </a:rPr>
                        <a:t>Okul Dışı Öğrenme Ortamları </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5459"/>
                        </a:lnSpc>
                        <a:defRPr/>
                      </a:pPr>
                      <a:r>
                        <a:rPr lang="en-US" sz="3899">
                          <a:solidFill>
                            <a:srgbClr val="000000"/>
                          </a:solidFill>
                          <a:latin typeface="Bloc"/>
                        </a:rPr>
                        <a:t>Yer ve Deniz Bilimleri</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759005">
                <a:tc>
                  <a:txBody>
                    <a:bodyPr anchor="t" rtlCol="false"/>
                    <a:lstStyle/>
                    <a:p>
                      <a:pPr algn="ctr">
                        <a:lnSpc>
                          <a:spcPts val="5459"/>
                        </a:lnSpc>
                        <a:defRPr/>
                      </a:pPr>
                      <a:r>
                        <a:rPr lang="en-US" sz="3899">
                          <a:solidFill>
                            <a:srgbClr val="000000"/>
                          </a:solidFill>
                          <a:latin typeface="Bloc"/>
                        </a:rPr>
                        <a:t>Finansal Okuryazarlık</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5459"/>
                        </a:lnSpc>
                        <a:defRPr/>
                      </a:pPr>
                      <a:r>
                        <a:rPr lang="en-US" sz="3899">
                          <a:solidFill>
                            <a:srgbClr val="000000"/>
                          </a:solidFill>
                          <a:latin typeface="Bloc"/>
                        </a:rPr>
                        <a:t>Orman ve Ormanları Koruma </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5459"/>
                        </a:lnSpc>
                        <a:defRPr/>
                      </a:pPr>
                      <a:r>
                        <a:rPr lang="en-US" sz="3899">
                          <a:solidFill>
                            <a:srgbClr val="000000"/>
                          </a:solidFill>
                          <a:latin typeface="Bloc"/>
                        </a:rPr>
                        <a:t>Yoksullukla Mücadele</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ABDC2"/>
        </a:solidFill>
      </p:bgPr>
    </p:bg>
    <p:spTree>
      <p:nvGrpSpPr>
        <p:cNvPr id="1" name=""/>
        <p:cNvGrpSpPr/>
        <p:nvPr/>
      </p:nvGrpSpPr>
      <p:grpSpPr>
        <a:xfrm>
          <a:off x="0" y="0"/>
          <a:ext cx="0" cy="0"/>
          <a:chOff x="0" y="0"/>
          <a:chExt cx="0" cy="0"/>
        </a:xfrm>
      </p:grpSpPr>
      <p:sp>
        <p:nvSpPr>
          <p:cNvPr name="Freeform 2" id="2"/>
          <p:cNvSpPr/>
          <p:nvPr/>
        </p:nvSpPr>
        <p:spPr>
          <a:xfrm flipH="false" flipV="false" rot="0">
            <a:off x="2115856" y="1857821"/>
            <a:ext cx="3968574" cy="7055242"/>
          </a:xfrm>
          <a:custGeom>
            <a:avLst/>
            <a:gdLst/>
            <a:ahLst/>
            <a:cxnLst/>
            <a:rect r="r" b="b" t="t" l="l"/>
            <a:pathLst>
              <a:path h="7055242" w="3968574">
                <a:moveTo>
                  <a:pt x="0" y="0"/>
                </a:moveTo>
                <a:lnTo>
                  <a:pt x="3968573" y="0"/>
                </a:lnTo>
                <a:lnTo>
                  <a:pt x="3968573" y="7055242"/>
                </a:lnTo>
                <a:lnTo>
                  <a:pt x="0" y="70552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rot="0">
            <a:off x="2115856" y="1373937"/>
            <a:ext cx="3968574" cy="0"/>
          </a:xfrm>
          <a:prstGeom prst="line">
            <a:avLst/>
          </a:prstGeom>
          <a:ln cap="flat" w="66675">
            <a:solidFill>
              <a:srgbClr val="000000"/>
            </a:solidFill>
            <a:prstDash val="solid"/>
            <a:headEnd type="none" len="sm" w="sm"/>
            <a:tailEnd type="triangle" len="med" w="lg"/>
          </a:ln>
        </p:spPr>
      </p:sp>
      <p:sp>
        <p:nvSpPr>
          <p:cNvPr name="AutoShape 4" id="4"/>
          <p:cNvSpPr/>
          <p:nvPr/>
        </p:nvSpPr>
        <p:spPr>
          <a:xfrm rot="5400000">
            <a:off x="2984688" y="5352104"/>
            <a:ext cx="7055242" cy="0"/>
          </a:xfrm>
          <a:prstGeom prst="line">
            <a:avLst/>
          </a:prstGeom>
          <a:ln cap="flat" w="66675">
            <a:solidFill>
              <a:srgbClr val="000000"/>
            </a:solidFill>
            <a:prstDash val="solid"/>
            <a:headEnd type="none" len="sm" w="sm"/>
            <a:tailEnd type="triangle" len="med" w="lg"/>
          </a:ln>
        </p:spPr>
      </p:sp>
      <p:sp>
        <p:nvSpPr>
          <p:cNvPr name="Freeform 5" id="5"/>
          <p:cNvSpPr/>
          <p:nvPr/>
        </p:nvSpPr>
        <p:spPr>
          <a:xfrm flipH="false" flipV="false" rot="0">
            <a:off x="16458084" y="8383957"/>
            <a:ext cx="1433941" cy="1564817"/>
          </a:xfrm>
          <a:custGeom>
            <a:avLst/>
            <a:gdLst/>
            <a:ahLst/>
            <a:cxnLst/>
            <a:rect r="r" b="b" t="t" l="l"/>
            <a:pathLst>
              <a:path h="1564817" w="1433941">
                <a:moveTo>
                  <a:pt x="0" y="0"/>
                </a:moveTo>
                <a:lnTo>
                  <a:pt x="1433941" y="0"/>
                </a:lnTo>
                <a:lnTo>
                  <a:pt x="1433941" y="1564817"/>
                </a:lnTo>
                <a:lnTo>
                  <a:pt x="0" y="15648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6339563" y="2763640"/>
            <a:ext cx="11379717" cy="6555197"/>
          </a:xfrm>
          <a:prstGeom prst="rect">
            <a:avLst/>
          </a:prstGeom>
        </p:spPr>
        <p:txBody>
          <a:bodyPr anchor="t" rtlCol="false" tIns="0" lIns="0" bIns="0" rIns="0">
            <a:spAutoFit/>
          </a:bodyPr>
          <a:lstStyle/>
          <a:p>
            <a:pPr algn="ctr">
              <a:lnSpc>
                <a:spcPts val="4724"/>
              </a:lnSpc>
            </a:pPr>
            <a:r>
              <a:rPr lang="en-US" sz="3937">
                <a:solidFill>
                  <a:srgbClr val="000000"/>
                </a:solidFill>
                <a:latin typeface="Krabuler"/>
              </a:rPr>
              <a:t>4006-A Çağrısına Başvuru Yapabilecek Kurum ve Kuruluşlar </a:t>
            </a:r>
          </a:p>
          <a:p>
            <a:pPr algn="just" marL="850044" indent="-425022" lvl="1">
              <a:lnSpc>
                <a:spcPts val="4724"/>
              </a:lnSpc>
              <a:buFont typeface="Arial"/>
              <a:buChar char="•"/>
            </a:pPr>
            <a:r>
              <a:rPr lang="en-US" sz="3937">
                <a:solidFill>
                  <a:srgbClr val="000000"/>
                </a:solidFill>
                <a:latin typeface="Krabuler"/>
              </a:rPr>
              <a:t>5-12. sınıflar arasında eğitim-öğretim hizmeti veren resmi okullar</a:t>
            </a:r>
          </a:p>
          <a:p>
            <a:pPr algn="just" marL="850044" indent="-425022" lvl="1">
              <a:lnSpc>
                <a:spcPts val="4724"/>
              </a:lnSpc>
              <a:buFont typeface="Arial"/>
              <a:buChar char="•"/>
            </a:pPr>
            <a:r>
              <a:rPr lang="en-US" sz="3937">
                <a:solidFill>
                  <a:srgbClr val="000000"/>
                </a:solidFill>
                <a:latin typeface="Krabuler"/>
              </a:rPr>
              <a:t>5-12. sınıflar arasında özel gereksinimli öğrencilere eğitim-öğretim hizmeti veren özel eğitim resmi okulları </a:t>
            </a:r>
          </a:p>
          <a:p>
            <a:pPr algn="just" marL="850044" indent="-425022" lvl="1">
              <a:lnSpc>
                <a:spcPts val="4724"/>
              </a:lnSpc>
              <a:buFont typeface="Arial"/>
              <a:buChar char="•"/>
            </a:pPr>
            <a:r>
              <a:rPr lang="en-US" sz="3937">
                <a:solidFill>
                  <a:srgbClr val="000000"/>
                </a:solidFill>
                <a:latin typeface="Krabuler"/>
              </a:rPr>
              <a:t>Bilim ve Sanat Merkezleri (BİLSEM) </a:t>
            </a:r>
          </a:p>
          <a:p>
            <a:pPr algn="just" marL="850044" indent="-425022" lvl="1">
              <a:lnSpc>
                <a:spcPts val="4724"/>
              </a:lnSpc>
              <a:buFont typeface="Arial"/>
              <a:buChar char="•"/>
            </a:pPr>
            <a:r>
              <a:rPr lang="en-US" sz="3937">
                <a:solidFill>
                  <a:srgbClr val="000000"/>
                </a:solidFill>
                <a:latin typeface="Krabuler"/>
              </a:rPr>
              <a:t>Öğretim programlarında Fizik, Kimya, Biyoloji, Matematik, Türkçe derslerinden en az üçüne yer veren Mesleki Eğitim Merkezleri </a:t>
            </a:r>
          </a:p>
        </p:txBody>
      </p:sp>
      <p:grpSp>
        <p:nvGrpSpPr>
          <p:cNvPr name="Group 7" id="7"/>
          <p:cNvGrpSpPr/>
          <p:nvPr/>
        </p:nvGrpSpPr>
        <p:grpSpPr>
          <a:xfrm rot="0">
            <a:off x="7854168" y="1468859"/>
            <a:ext cx="8603916" cy="1304306"/>
            <a:chOff x="0" y="0"/>
            <a:chExt cx="2266052" cy="343521"/>
          </a:xfrm>
        </p:grpSpPr>
        <p:sp>
          <p:nvSpPr>
            <p:cNvPr name="Freeform 8" id="8"/>
            <p:cNvSpPr/>
            <p:nvPr/>
          </p:nvSpPr>
          <p:spPr>
            <a:xfrm flipH="false" flipV="false" rot="0">
              <a:off x="0" y="0"/>
              <a:ext cx="2266052" cy="343521"/>
            </a:xfrm>
            <a:custGeom>
              <a:avLst/>
              <a:gdLst/>
              <a:ahLst/>
              <a:cxnLst/>
              <a:rect r="r" b="b" t="t" l="l"/>
              <a:pathLst>
                <a:path h="343521" w="2266052">
                  <a:moveTo>
                    <a:pt x="2062852" y="0"/>
                  </a:moveTo>
                  <a:lnTo>
                    <a:pt x="203200" y="0"/>
                  </a:lnTo>
                  <a:lnTo>
                    <a:pt x="0" y="171760"/>
                  </a:lnTo>
                  <a:lnTo>
                    <a:pt x="203200" y="343521"/>
                  </a:lnTo>
                  <a:lnTo>
                    <a:pt x="2062852" y="343521"/>
                  </a:lnTo>
                  <a:lnTo>
                    <a:pt x="2266052" y="171760"/>
                  </a:lnTo>
                  <a:lnTo>
                    <a:pt x="2062852" y="0"/>
                  </a:lnTo>
                  <a:close/>
                </a:path>
              </a:pathLst>
            </a:custGeom>
            <a:solidFill>
              <a:srgbClr val="FFFFFF"/>
            </a:solidFill>
            <a:ln w="66675" cap="sq">
              <a:solidFill>
                <a:srgbClr val="000000"/>
              </a:solidFill>
              <a:prstDash val="solid"/>
              <a:miter/>
            </a:ln>
          </p:spPr>
        </p:sp>
        <p:sp>
          <p:nvSpPr>
            <p:cNvPr name="TextBox 9" id="9"/>
            <p:cNvSpPr txBox="true"/>
            <p:nvPr/>
          </p:nvSpPr>
          <p:spPr>
            <a:xfrm>
              <a:off x="152400" y="-38100"/>
              <a:ext cx="1961252" cy="381621"/>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9144000" y="1587612"/>
            <a:ext cx="5770842" cy="1028700"/>
          </a:xfrm>
          <a:prstGeom prst="rect">
            <a:avLst/>
          </a:prstGeom>
        </p:spPr>
        <p:txBody>
          <a:bodyPr anchor="t" rtlCol="false" tIns="0" lIns="0" bIns="0" rIns="0">
            <a:spAutoFit/>
          </a:bodyPr>
          <a:lstStyle/>
          <a:p>
            <a:pPr algn="ctr" marL="0" indent="0" lvl="0">
              <a:lnSpc>
                <a:spcPts val="7800"/>
              </a:lnSpc>
              <a:spcBef>
                <a:spcPct val="0"/>
              </a:spcBef>
            </a:pPr>
            <a:r>
              <a:rPr lang="en-US" sz="6500">
                <a:solidFill>
                  <a:srgbClr val="000000"/>
                </a:solidFill>
                <a:latin typeface="Bloc"/>
              </a:rPr>
              <a:t>Başvuru Koşulları</a:t>
            </a:r>
          </a:p>
        </p:txBody>
      </p:sp>
      <p:sp>
        <p:nvSpPr>
          <p:cNvPr name="Freeform 11" id="11"/>
          <p:cNvSpPr/>
          <p:nvPr/>
        </p:nvSpPr>
        <p:spPr>
          <a:xfrm flipH="false" flipV="false" rot="0">
            <a:off x="395975" y="338226"/>
            <a:ext cx="1615296" cy="1762724"/>
          </a:xfrm>
          <a:custGeom>
            <a:avLst/>
            <a:gdLst/>
            <a:ahLst/>
            <a:cxnLst/>
            <a:rect r="r" b="b" t="t" l="l"/>
            <a:pathLst>
              <a:path h="1762724" w="1615296">
                <a:moveTo>
                  <a:pt x="0" y="0"/>
                </a:moveTo>
                <a:lnTo>
                  <a:pt x="1615296" y="0"/>
                </a:lnTo>
                <a:lnTo>
                  <a:pt x="1615296" y="1762724"/>
                </a:lnTo>
                <a:lnTo>
                  <a:pt x="0" y="1762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ACDCFD"/>
        </a:solidFill>
      </p:bgPr>
    </p:bg>
    <p:spTree>
      <p:nvGrpSpPr>
        <p:cNvPr id="1" name=""/>
        <p:cNvGrpSpPr/>
        <p:nvPr/>
      </p:nvGrpSpPr>
      <p:grpSpPr>
        <a:xfrm>
          <a:off x="0" y="0"/>
          <a:ext cx="0" cy="0"/>
          <a:chOff x="0" y="0"/>
          <a:chExt cx="0" cy="0"/>
        </a:xfrm>
      </p:grpSpPr>
      <p:grpSp>
        <p:nvGrpSpPr>
          <p:cNvPr name="Group 2" id="2"/>
          <p:cNvGrpSpPr/>
          <p:nvPr/>
        </p:nvGrpSpPr>
        <p:grpSpPr>
          <a:xfrm rot="0">
            <a:off x="1028700" y="64943"/>
            <a:ext cx="16230600" cy="1094756"/>
            <a:chOff x="0" y="0"/>
            <a:chExt cx="4274726" cy="288331"/>
          </a:xfrm>
        </p:grpSpPr>
        <p:sp>
          <p:nvSpPr>
            <p:cNvPr name="Freeform 3" id="3"/>
            <p:cNvSpPr/>
            <p:nvPr/>
          </p:nvSpPr>
          <p:spPr>
            <a:xfrm flipH="false" flipV="false" rot="0">
              <a:off x="0" y="0"/>
              <a:ext cx="4274726" cy="288331"/>
            </a:xfrm>
            <a:custGeom>
              <a:avLst/>
              <a:gdLst/>
              <a:ahLst/>
              <a:cxnLst/>
              <a:rect r="r" b="b" t="t" l="l"/>
              <a:pathLst>
                <a:path h="288331" w="4274726">
                  <a:moveTo>
                    <a:pt x="4071526" y="0"/>
                  </a:moveTo>
                  <a:lnTo>
                    <a:pt x="203200" y="0"/>
                  </a:lnTo>
                  <a:lnTo>
                    <a:pt x="0" y="144165"/>
                  </a:lnTo>
                  <a:lnTo>
                    <a:pt x="203200" y="288331"/>
                  </a:lnTo>
                  <a:lnTo>
                    <a:pt x="4071526" y="288331"/>
                  </a:lnTo>
                  <a:lnTo>
                    <a:pt x="4274726" y="144165"/>
                  </a:lnTo>
                  <a:lnTo>
                    <a:pt x="4071526" y="0"/>
                  </a:lnTo>
                  <a:close/>
                </a:path>
              </a:pathLst>
            </a:custGeom>
            <a:solidFill>
              <a:srgbClr val="FFFFFF"/>
            </a:solidFill>
            <a:ln w="66675" cap="sq">
              <a:solidFill>
                <a:srgbClr val="000000"/>
              </a:solidFill>
              <a:prstDash val="solid"/>
              <a:miter/>
            </a:ln>
          </p:spPr>
        </p:sp>
        <p:sp>
          <p:nvSpPr>
            <p:cNvPr name="TextBox 4" id="4"/>
            <p:cNvSpPr txBox="true"/>
            <p:nvPr/>
          </p:nvSpPr>
          <p:spPr>
            <a:xfrm>
              <a:off x="152400" y="-38100"/>
              <a:ext cx="3969926" cy="326431"/>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330701" y="78921"/>
            <a:ext cx="16230600" cy="1028700"/>
          </a:xfrm>
          <a:prstGeom prst="rect">
            <a:avLst/>
          </a:prstGeom>
        </p:spPr>
        <p:txBody>
          <a:bodyPr anchor="t" rtlCol="false" tIns="0" lIns="0" bIns="0" rIns="0">
            <a:spAutoFit/>
          </a:bodyPr>
          <a:lstStyle/>
          <a:p>
            <a:pPr algn="ctr" marL="0" indent="0" lvl="0">
              <a:lnSpc>
                <a:spcPts val="7800"/>
              </a:lnSpc>
              <a:spcBef>
                <a:spcPct val="0"/>
              </a:spcBef>
            </a:pPr>
            <a:r>
              <a:rPr lang="en-US" sz="6500">
                <a:solidFill>
                  <a:srgbClr val="000000"/>
                </a:solidFill>
                <a:latin typeface="Bloc"/>
              </a:rPr>
              <a:t>BAŞVURU AŞAMASI</a:t>
            </a:r>
          </a:p>
        </p:txBody>
      </p:sp>
      <p:sp>
        <p:nvSpPr>
          <p:cNvPr name="TextBox 6" id="6"/>
          <p:cNvSpPr txBox="true"/>
          <p:nvPr/>
        </p:nvSpPr>
        <p:spPr>
          <a:xfrm rot="0">
            <a:off x="508200" y="1226374"/>
            <a:ext cx="17053101" cy="9223515"/>
          </a:xfrm>
          <a:prstGeom prst="rect">
            <a:avLst/>
          </a:prstGeom>
        </p:spPr>
        <p:txBody>
          <a:bodyPr anchor="t" rtlCol="false" tIns="0" lIns="0" bIns="0" rIns="0">
            <a:spAutoFit/>
          </a:bodyPr>
          <a:lstStyle/>
          <a:p>
            <a:pPr marL="756841" indent="-378420" lvl="1">
              <a:lnSpc>
                <a:spcPts val="3505"/>
              </a:lnSpc>
              <a:buFont typeface="Arial"/>
              <a:buChar char="•"/>
            </a:pPr>
            <a:r>
              <a:rPr lang="en-US" sz="3505">
                <a:solidFill>
                  <a:srgbClr val="000000"/>
                </a:solidFill>
                <a:latin typeface="Krabuler"/>
              </a:rPr>
              <a:t>Her kurum/kuruluştan sadece bir Bilim Fuarı başvurusu yapılabilir.</a:t>
            </a:r>
          </a:p>
          <a:p>
            <a:pPr>
              <a:lnSpc>
                <a:spcPts val="3505"/>
              </a:lnSpc>
            </a:pPr>
          </a:p>
          <a:p>
            <a:pPr marL="756841" indent="-378420" lvl="1">
              <a:lnSpc>
                <a:spcPts val="3505"/>
              </a:lnSpc>
              <a:buFont typeface="Arial"/>
              <a:buChar char="•"/>
            </a:pPr>
            <a:r>
              <a:rPr lang="en-US" sz="3505">
                <a:solidFill>
                  <a:srgbClr val="000000"/>
                </a:solidFill>
                <a:latin typeface="Krabuler"/>
              </a:rPr>
              <a:t>Bir kurum/kuruluş aynı çağrı döneminde sadece bir çağrıya (4006-A ya da 4006-B) başvurabilir. İki çağrıya aynı dönemde başvuruda bulunamaz.</a:t>
            </a:r>
          </a:p>
          <a:p>
            <a:pPr>
              <a:lnSpc>
                <a:spcPts val="3505"/>
              </a:lnSpc>
            </a:pPr>
          </a:p>
          <a:p>
            <a:pPr marL="756841" indent="-378420" lvl="1">
              <a:lnSpc>
                <a:spcPts val="3505"/>
              </a:lnSpc>
              <a:buFont typeface="Arial"/>
              <a:buChar char="•"/>
            </a:pPr>
            <a:r>
              <a:rPr lang="en-US" sz="3505">
                <a:solidFill>
                  <a:srgbClr val="000000"/>
                </a:solidFill>
                <a:latin typeface="Krabuler"/>
              </a:rPr>
              <a:t>Özel okulların başvuruları kabul edilmez.</a:t>
            </a:r>
          </a:p>
          <a:p>
            <a:pPr>
              <a:lnSpc>
                <a:spcPts val="3505"/>
              </a:lnSpc>
            </a:pPr>
          </a:p>
          <a:p>
            <a:pPr marL="756841" indent="-378420" lvl="1">
              <a:lnSpc>
                <a:spcPts val="3505"/>
              </a:lnSpc>
              <a:buFont typeface="Arial"/>
              <a:buChar char="•"/>
            </a:pPr>
            <a:r>
              <a:rPr lang="en-US" sz="3505">
                <a:solidFill>
                  <a:srgbClr val="000000"/>
                </a:solidFill>
                <a:latin typeface="Krabuler"/>
              </a:rPr>
              <a:t>Aynı ilde yer alan iki kurum/kuruluş birlikte bilim fuarı gerçekleştirmek için içlerinden bir kurum/kuruluşu proje yürütücüsü kurum/kuruluş olarak belirleyip başvuru yapabilir. Bu şekilde yapılan başvurulara değerlendirme aşamasında +1 puan verilecektir.</a:t>
            </a:r>
          </a:p>
          <a:p>
            <a:pPr>
              <a:lnSpc>
                <a:spcPts val="3505"/>
              </a:lnSpc>
            </a:pPr>
          </a:p>
          <a:p>
            <a:pPr marL="756841" indent="-378420" lvl="1">
              <a:lnSpc>
                <a:spcPts val="3505"/>
              </a:lnSpc>
              <a:buFont typeface="Arial"/>
              <a:buChar char="•"/>
            </a:pPr>
            <a:r>
              <a:rPr lang="en-US" sz="3505">
                <a:solidFill>
                  <a:srgbClr val="000000"/>
                </a:solidFill>
                <a:latin typeface="Krabuler"/>
              </a:rPr>
              <a:t>Ortak proje başvurusu yapan kurum/kuruluşlardan biri 3 veya daha fazla bilim fuarı gerçekleştirmiş ise ortak proje başvurusu 4006-B çağrısına yapılmalıdır.</a:t>
            </a:r>
          </a:p>
          <a:p>
            <a:pPr>
              <a:lnSpc>
                <a:spcPts val="3505"/>
              </a:lnSpc>
            </a:pPr>
          </a:p>
          <a:p>
            <a:pPr marL="756841" indent="-378420" lvl="1">
              <a:lnSpc>
                <a:spcPts val="3505"/>
              </a:lnSpc>
              <a:buFont typeface="Arial"/>
              <a:buChar char="•"/>
            </a:pPr>
            <a:r>
              <a:rPr lang="en-US" sz="3505">
                <a:solidFill>
                  <a:srgbClr val="000000"/>
                </a:solidFill>
                <a:latin typeface="Krabuler"/>
              </a:rPr>
              <a:t>İki kurum/kuruluşun ortak proje başvurusunda her bir alt projede iki okuldan da öğrencinin görev alma şartı bulunmaktadır.</a:t>
            </a:r>
          </a:p>
          <a:p>
            <a:pPr>
              <a:lnSpc>
                <a:spcPts val="3505"/>
              </a:lnSpc>
            </a:pPr>
          </a:p>
          <a:p>
            <a:pPr marL="756841" indent="-378420" lvl="1">
              <a:lnSpc>
                <a:spcPts val="3505"/>
              </a:lnSpc>
              <a:buFont typeface="Arial"/>
              <a:buChar char="•"/>
            </a:pPr>
            <a:r>
              <a:rPr lang="en-US" sz="3505">
                <a:solidFill>
                  <a:srgbClr val="000000"/>
                </a:solidFill>
                <a:latin typeface="Krabuler"/>
              </a:rPr>
              <a:t>Programa, kurum/kuruluşlar en fazla 20 alt proje ile başvuruda bulunabilirler. Program kapsamında başvuruların desteklenebilmesi için kurum/kuruluş türüne göre en az alt proje sayısı veya üzeri projelerinin kabul edilmesi zorunludur.</a:t>
            </a:r>
          </a:p>
          <a:p>
            <a:pPr>
              <a:lnSpc>
                <a:spcPts val="3505"/>
              </a:lnSpc>
            </a:pPr>
          </a:p>
        </p:txBody>
      </p:sp>
      <p:sp>
        <p:nvSpPr>
          <p:cNvPr name="Freeform 7" id="7"/>
          <p:cNvSpPr/>
          <p:nvPr/>
        </p:nvSpPr>
        <p:spPr>
          <a:xfrm flipH="true" flipV="false" rot="0">
            <a:off x="193892" y="117021"/>
            <a:ext cx="1669615" cy="1496582"/>
          </a:xfrm>
          <a:custGeom>
            <a:avLst/>
            <a:gdLst/>
            <a:ahLst/>
            <a:cxnLst/>
            <a:rect r="r" b="b" t="t" l="l"/>
            <a:pathLst>
              <a:path h="1496582" w="1669615">
                <a:moveTo>
                  <a:pt x="1669616" y="0"/>
                </a:moveTo>
                <a:lnTo>
                  <a:pt x="0" y="0"/>
                </a:lnTo>
                <a:lnTo>
                  <a:pt x="0" y="1496582"/>
                </a:lnTo>
                <a:lnTo>
                  <a:pt x="1669616" y="1496582"/>
                </a:lnTo>
                <a:lnTo>
                  <a:pt x="1669616"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6424492" y="117021"/>
            <a:ext cx="1669615" cy="1496582"/>
          </a:xfrm>
          <a:custGeom>
            <a:avLst/>
            <a:gdLst/>
            <a:ahLst/>
            <a:cxnLst/>
            <a:rect r="r" b="b" t="t" l="l"/>
            <a:pathLst>
              <a:path h="1496582" w="1669615">
                <a:moveTo>
                  <a:pt x="0" y="0"/>
                </a:moveTo>
                <a:lnTo>
                  <a:pt x="1669616" y="0"/>
                </a:lnTo>
                <a:lnTo>
                  <a:pt x="1669616" y="1496582"/>
                </a:lnTo>
                <a:lnTo>
                  <a:pt x="0" y="14965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ACDCFD"/>
        </a:solidFill>
      </p:bgPr>
    </p:bg>
    <p:spTree>
      <p:nvGrpSpPr>
        <p:cNvPr id="1" name=""/>
        <p:cNvGrpSpPr/>
        <p:nvPr/>
      </p:nvGrpSpPr>
      <p:grpSpPr>
        <a:xfrm>
          <a:off x="0" y="0"/>
          <a:ext cx="0" cy="0"/>
          <a:chOff x="0" y="0"/>
          <a:chExt cx="0" cy="0"/>
        </a:xfrm>
      </p:grpSpPr>
      <p:grpSp>
        <p:nvGrpSpPr>
          <p:cNvPr name="Group 2" id="2"/>
          <p:cNvGrpSpPr/>
          <p:nvPr/>
        </p:nvGrpSpPr>
        <p:grpSpPr>
          <a:xfrm rot="0">
            <a:off x="1028700" y="64943"/>
            <a:ext cx="16230600" cy="1094756"/>
            <a:chOff x="0" y="0"/>
            <a:chExt cx="4274726" cy="288331"/>
          </a:xfrm>
        </p:grpSpPr>
        <p:sp>
          <p:nvSpPr>
            <p:cNvPr name="Freeform 3" id="3"/>
            <p:cNvSpPr/>
            <p:nvPr/>
          </p:nvSpPr>
          <p:spPr>
            <a:xfrm flipH="false" flipV="false" rot="0">
              <a:off x="0" y="0"/>
              <a:ext cx="4274726" cy="288331"/>
            </a:xfrm>
            <a:custGeom>
              <a:avLst/>
              <a:gdLst/>
              <a:ahLst/>
              <a:cxnLst/>
              <a:rect r="r" b="b" t="t" l="l"/>
              <a:pathLst>
                <a:path h="288331" w="4274726">
                  <a:moveTo>
                    <a:pt x="4071526" y="0"/>
                  </a:moveTo>
                  <a:lnTo>
                    <a:pt x="203200" y="0"/>
                  </a:lnTo>
                  <a:lnTo>
                    <a:pt x="0" y="144165"/>
                  </a:lnTo>
                  <a:lnTo>
                    <a:pt x="203200" y="288331"/>
                  </a:lnTo>
                  <a:lnTo>
                    <a:pt x="4071526" y="288331"/>
                  </a:lnTo>
                  <a:lnTo>
                    <a:pt x="4274726" y="144165"/>
                  </a:lnTo>
                  <a:lnTo>
                    <a:pt x="4071526" y="0"/>
                  </a:lnTo>
                  <a:close/>
                </a:path>
              </a:pathLst>
            </a:custGeom>
            <a:solidFill>
              <a:srgbClr val="FFFFFF"/>
            </a:solidFill>
            <a:ln w="66675" cap="sq">
              <a:solidFill>
                <a:srgbClr val="000000"/>
              </a:solidFill>
              <a:prstDash val="solid"/>
              <a:miter/>
            </a:ln>
          </p:spPr>
        </p:sp>
        <p:sp>
          <p:nvSpPr>
            <p:cNvPr name="TextBox 4" id="4"/>
            <p:cNvSpPr txBox="true"/>
            <p:nvPr/>
          </p:nvSpPr>
          <p:spPr>
            <a:xfrm>
              <a:off x="152400" y="-38100"/>
              <a:ext cx="3969926" cy="326431"/>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330701" y="78921"/>
            <a:ext cx="16230600" cy="1028700"/>
          </a:xfrm>
          <a:prstGeom prst="rect">
            <a:avLst/>
          </a:prstGeom>
        </p:spPr>
        <p:txBody>
          <a:bodyPr anchor="t" rtlCol="false" tIns="0" lIns="0" bIns="0" rIns="0">
            <a:spAutoFit/>
          </a:bodyPr>
          <a:lstStyle/>
          <a:p>
            <a:pPr algn="ctr" marL="0" indent="0" lvl="0">
              <a:lnSpc>
                <a:spcPts val="7800"/>
              </a:lnSpc>
              <a:spcBef>
                <a:spcPct val="0"/>
              </a:spcBef>
            </a:pPr>
            <a:r>
              <a:rPr lang="en-US" sz="6500">
                <a:solidFill>
                  <a:srgbClr val="000000"/>
                </a:solidFill>
                <a:latin typeface="Bloc"/>
              </a:rPr>
              <a:t>BAŞVURU AŞAMASI</a:t>
            </a:r>
          </a:p>
        </p:txBody>
      </p:sp>
      <p:sp>
        <p:nvSpPr>
          <p:cNvPr name="Freeform 6" id="6"/>
          <p:cNvSpPr/>
          <p:nvPr/>
        </p:nvSpPr>
        <p:spPr>
          <a:xfrm flipH="true" flipV="false" rot="0">
            <a:off x="193892" y="117021"/>
            <a:ext cx="1669615" cy="1496582"/>
          </a:xfrm>
          <a:custGeom>
            <a:avLst/>
            <a:gdLst/>
            <a:ahLst/>
            <a:cxnLst/>
            <a:rect r="r" b="b" t="t" l="l"/>
            <a:pathLst>
              <a:path h="1496582" w="1669615">
                <a:moveTo>
                  <a:pt x="1669616" y="0"/>
                </a:moveTo>
                <a:lnTo>
                  <a:pt x="0" y="0"/>
                </a:lnTo>
                <a:lnTo>
                  <a:pt x="0" y="1496582"/>
                </a:lnTo>
                <a:lnTo>
                  <a:pt x="1669616" y="1496582"/>
                </a:lnTo>
                <a:lnTo>
                  <a:pt x="1669616"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6424492" y="117021"/>
            <a:ext cx="1669615" cy="1496582"/>
          </a:xfrm>
          <a:custGeom>
            <a:avLst/>
            <a:gdLst/>
            <a:ahLst/>
            <a:cxnLst/>
            <a:rect r="r" b="b" t="t" l="l"/>
            <a:pathLst>
              <a:path h="1496582" w="1669615">
                <a:moveTo>
                  <a:pt x="0" y="0"/>
                </a:moveTo>
                <a:lnTo>
                  <a:pt x="1669616" y="0"/>
                </a:lnTo>
                <a:lnTo>
                  <a:pt x="1669616" y="1496582"/>
                </a:lnTo>
                <a:lnTo>
                  <a:pt x="0" y="14965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514350" y="1093024"/>
            <a:ext cx="17579758" cy="8728049"/>
          </a:xfrm>
          <a:prstGeom prst="rect">
            <a:avLst/>
          </a:prstGeom>
        </p:spPr>
        <p:txBody>
          <a:bodyPr anchor="t" rtlCol="false" tIns="0" lIns="0" bIns="0" rIns="0">
            <a:spAutoFit/>
          </a:bodyPr>
          <a:lstStyle/>
          <a:p>
            <a:pPr marL="665762" indent="-332881" lvl="1">
              <a:lnSpc>
                <a:spcPts val="4317"/>
              </a:lnSpc>
              <a:spcBef>
                <a:spcPct val="0"/>
              </a:spcBef>
              <a:buFont typeface="Arial"/>
              <a:buChar char="•"/>
            </a:pPr>
            <a:r>
              <a:rPr lang="en-US" sz="3083">
                <a:solidFill>
                  <a:srgbClr val="000000"/>
                </a:solidFill>
                <a:latin typeface="Krabuler"/>
              </a:rPr>
              <a:t>  </a:t>
            </a:r>
            <a:r>
              <a:rPr lang="en-US" sz="3083">
                <a:solidFill>
                  <a:srgbClr val="000000"/>
                </a:solidFill>
                <a:latin typeface="Krabuler"/>
              </a:rPr>
              <a:t>Fuarlar, http://bilimiz.tubitak.gov.tr adresinde yer alan 4006-A Bilim Fuarları </a:t>
            </a:r>
            <a:r>
              <a:rPr lang="en-US" sz="3083">
                <a:solidFill>
                  <a:srgbClr val="000000"/>
                </a:solidFill>
                <a:latin typeface="Krabuler"/>
              </a:rPr>
              <a:t>Kılavuzu’na göre hazırlanır ve sergilenir.</a:t>
            </a:r>
          </a:p>
          <a:p>
            <a:pPr marL="665762" indent="-332881" lvl="1">
              <a:lnSpc>
                <a:spcPts val="4317"/>
              </a:lnSpc>
              <a:buFont typeface="Arial"/>
              <a:buChar char="•"/>
            </a:pPr>
            <a:r>
              <a:rPr lang="en-US" sz="3083">
                <a:solidFill>
                  <a:srgbClr val="000000"/>
                </a:solidFill>
                <a:latin typeface="Krabuler"/>
              </a:rPr>
              <a:t>  </a:t>
            </a:r>
            <a:r>
              <a:rPr lang="en-US" sz="3083">
                <a:solidFill>
                  <a:srgbClr val="000000"/>
                </a:solidFill>
                <a:latin typeface="Krabuler"/>
              </a:rPr>
              <a:t>Başvuruda sunulan alt projeler; Araştırma, İnceleme veya Tasarım proje türlerine uygun olarak hazırlanır. Başvuruda tüm alt proje türlerinin yer alması değerlendirme  TÜBİTAK BİLİM FUARLARI DESTEKLEME PROGRAMI 4006-A sürecinde dikkate alınır. Bu durum; 5-12. sınıflar arasında özel gereksinimli öğrencilere eğitim-öğretim hizmeti veren özel eğitim resmi okullarında dikkate alınmaz. Alt proje türleri ile ilgili ayrıntılı açıklamalar http://bilimiz.tubitak.gov.tr adresinde yer alan 4006-A Bilim Fuarları Kılavuzu’nda mevcuttur.</a:t>
            </a:r>
          </a:p>
          <a:p>
            <a:pPr>
              <a:lnSpc>
                <a:spcPts val="4317"/>
              </a:lnSpc>
              <a:spcBef>
                <a:spcPct val="0"/>
              </a:spcBef>
            </a:pPr>
          </a:p>
          <a:p>
            <a:pPr marL="665762" indent="-332881" lvl="1">
              <a:lnSpc>
                <a:spcPts val="4317"/>
              </a:lnSpc>
              <a:buFont typeface="Arial"/>
              <a:buChar char="•"/>
            </a:pPr>
            <a:r>
              <a:rPr lang="en-US" sz="3083">
                <a:solidFill>
                  <a:srgbClr val="000000"/>
                </a:solidFill>
                <a:latin typeface="Krabuler"/>
              </a:rPr>
              <a:t>  </a:t>
            </a:r>
            <a:r>
              <a:rPr lang="en-US" sz="3083">
                <a:solidFill>
                  <a:srgbClr val="000000"/>
                </a:solidFill>
                <a:latin typeface="Krabuler"/>
              </a:rPr>
              <a:t>Başvuruda alt projenin amaç, yöntem ve beklenen sonucunun belirtilmesi gerekir. Amaç, en az 20 en fazla 50 kelime; yöntem, en az 50 en fazla 150 kelime; beklenen sonuç ise en az 50 en fazla 150 kelime aralığında olmalıdır.</a:t>
            </a:r>
          </a:p>
          <a:p>
            <a:pPr>
              <a:lnSpc>
                <a:spcPts val="4317"/>
              </a:lnSpc>
              <a:spcBef>
                <a:spcPct val="0"/>
              </a:spcBef>
            </a:pPr>
          </a:p>
          <a:p>
            <a:pPr marL="665762" indent="-332881" lvl="1">
              <a:lnSpc>
                <a:spcPts val="4317"/>
              </a:lnSpc>
              <a:buFont typeface="Arial"/>
              <a:buChar char="•"/>
            </a:pPr>
            <a:r>
              <a:rPr lang="en-US" sz="3083">
                <a:solidFill>
                  <a:srgbClr val="000000"/>
                </a:solidFill>
                <a:latin typeface="Krabuler"/>
              </a:rPr>
              <a:t>  Başvuruda sunulan bir alt proje daha önce ya da mevcut çağrı kapsamında sunulan alt projeler ile karşılaştırılarak benzerlik oranı sistemsel olarak sorgulanır. Bilimsel proje hazırlarken uyulması gereken etik ilkeler göz önüne alındığında, benzerlik oranının alt projenin özgünlüğünü olumsuz etkileyecek düzeyde olduğunun tespiti halinde başvuru (değerlendirmeye alınmaksızın) iade edilir.</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ACDCF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28538" y="0"/>
            <a:ext cx="7511287" cy="6271924"/>
          </a:xfrm>
          <a:prstGeom prst="rect">
            <a:avLst/>
          </a:prstGeom>
        </p:spPr>
      </p:pic>
      <p:sp>
        <p:nvSpPr>
          <p:cNvPr name="TextBox 3" id="3"/>
          <p:cNvSpPr txBox="true"/>
          <p:nvPr/>
        </p:nvSpPr>
        <p:spPr>
          <a:xfrm rot="0">
            <a:off x="6803582" y="5057775"/>
            <a:ext cx="10924843" cy="4604649"/>
          </a:xfrm>
          <a:prstGeom prst="rect">
            <a:avLst/>
          </a:prstGeom>
        </p:spPr>
        <p:txBody>
          <a:bodyPr anchor="t" rtlCol="false" tIns="0" lIns="0" bIns="0" rIns="0">
            <a:spAutoFit/>
          </a:bodyPr>
          <a:lstStyle/>
          <a:p>
            <a:pPr>
              <a:lnSpc>
                <a:spcPts val="6075"/>
              </a:lnSpc>
              <a:spcBef>
                <a:spcPct val="0"/>
              </a:spcBef>
            </a:pPr>
            <a:r>
              <a:rPr lang="en-US" sz="4339">
                <a:solidFill>
                  <a:srgbClr val="000000"/>
                </a:solidFill>
                <a:latin typeface="Krabuler"/>
              </a:rPr>
              <a:t>  </a:t>
            </a:r>
            <a:r>
              <a:rPr lang="en-US" sz="4339">
                <a:solidFill>
                  <a:srgbClr val="000000"/>
                </a:solidFill>
                <a:latin typeface="Krabuler"/>
              </a:rPr>
              <a:t>Sergilenecek her bir alt projede en az 2 en fazla 8 öğrenci ve en fazla 4 danışman öğretmen görev alır. İki kurum/kuruluşun ortak proje başvurusu yapmaları durumunda hazırlanacak her bir alt projede iki kurum/kuruluş öğrencilerinin de</a:t>
            </a:r>
          </a:p>
          <a:p>
            <a:pPr>
              <a:lnSpc>
                <a:spcPts val="6075"/>
              </a:lnSpc>
              <a:spcBef>
                <a:spcPct val="0"/>
              </a:spcBef>
            </a:pPr>
            <a:r>
              <a:rPr lang="en-US" sz="4339">
                <a:solidFill>
                  <a:srgbClr val="000000"/>
                </a:solidFill>
                <a:latin typeface="Krabuler"/>
              </a:rPr>
              <a:t>görev alması gerekir.</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E1A4"/>
        </a:solidFill>
      </p:bgPr>
    </p:bg>
    <p:spTree>
      <p:nvGrpSpPr>
        <p:cNvPr id="1" name=""/>
        <p:cNvGrpSpPr/>
        <p:nvPr/>
      </p:nvGrpSpPr>
      <p:grpSpPr>
        <a:xfrm>
          <a:off x="0" y="0"/>
          <a:ext cx="0" cy="0"/>
          <a:chOff x="0" y="0"/>
          <a:chExt cx="0" cy="0"/>
        </a:xfrm>
      </p:grpSpPr>
      <p:grpSp>
        <p:nvGrpSpPr>
          <p:cNvPr name="Group 2" id="2"/>
          <p:cNvGrpSpPr/>
          <p:nvPr/>
        </p:nvGrpSpPr>
        <p:grpSpPr>
          <a:xfrm rot="0">
            <a:off x="9290403" y="6282809"/>
            <a:ext cx="7968897" cy="2975491"/>
            <a:chOff x="0" y="0"/>
            <a:chExt cx="808711" cy="301963"/>
          </a:xfrm>
        </p:grpSpPr>
        <p:sp>
          <p:nvSpPr>
            <p:cNvPr name="Freeform 3" id="3"/>
            <p:cNvSpPr/>
            <p:nvPr/>
          </p:nvSpPr>
          <p:spPr>
            <a:xfrm flipH="false" flipV="false" rot="0">
              <a:off x="0" y="0"/>
              <a:ext cx="808711" cy="301963"/>
            </a:xfrm>
            <a:custGeom>
              <a:avLst/>
              <a:gdLst/>
              <a:ahLst/>
              <a:cxnLst/>
              <a:rect r="r" b="b" t="t" l="l"/>
              <a:pathLst>
                <a:path h="301963" w="808711">
                  <a:moveTo>
                    <a:pt x="0" y="0"/>
                  </a:moveTo>
                  <a:lnTo>
                    <a:pt x="808711" y="0"/>
                  </a:lnTo>
                  <a:lnTo>
                    <a:pt x="808711" y="301963"/>
                  </a:lnTo>
                  <a:lnTo>
                    <a:pt x="0" y="301963"/>
                  </a:lnTo>
                  <a:close/>
                </a:path>
              </a:pathLst>
            </a:custGeom>
            <a:solidFill>
              <a:srgbClr val="000000">
                <a:alpha val="0"/>
              </a:srgbClr>
            </a:solidFill>
            <a:ln w="66675" cap="sq">
              <a:solidFill>
                <a:srgbClr val="000000"/>
              </a:solidFill>
              <a:prstDash val="solid"/>
              <a:miter/>
            </a:ln>
          </p:spPr>
        </p:sp>
        <p:sp>
          <p:nvSpPr>
            <p:cNvPr name="TextBox 4" id="4"/>
            <p:cNvSpPr txBox="true"/>
            <p:nvPr/>
          </p:nvSpPr>
          <p:spPr>
            <a:xfrm>
              <a:off x="0" y="-38100"/>
              <a:ext cx="808711" cy="34006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9290403" y="1028700"/>
            <a:ext cx="7968897" cy="2975491"/>
            <a:chOff x="0" y="0"/>
            <a:chExt cx="808711" cy="301963"/>
          </a:xfrm>
        </p:grpSpPr>
        <p:sp>
          <p:nvSpPr>
            <p:cNvPr name="Freeform 6" id="6"/>
            <p:cNvSpPr/>
            <p:nvPr/>
          </p:nvSpPr>
          <p:spPr>
            <a:xfrm flipH="false" flipV="false" rot="0">
              <a:off x="0" y="0"/>
              <a:ext cx="808711" cy="301963"/>
            </a:xfrm>
            <a:custGeom>
              <a:avLst/>
              <a:gdLst/>
              <a:ahLst/>
              <a:cxnLst/>
              <a:rect r="r" b="b" t="t" l="l"/>
              <a:pathLst>
                <a:path h="301963" w="808711">
                  <a:moveTo>
                    <a:pt x="0" y="0"/>
                  </a:moveTo>
                  <a:lnTo>
                    <a:pt x="808711" y="0"/>
                  </a:lnTo>
                  <a:lnTo>
                    <a:pt x="808711" y="301963"/>
                  </a:lnTo>
                  <a:lnTo>
                    <a:pt x="0" y="301963"/>
                  </a:lnTo>
                  <a:close/>
                </a:path>
              </a:pathLst>
            </a:custGeom>
            <a:solidFill>
              <a:srgbClr val="000000">
                <a:alpha val="0"/>
              </a:srgbClr>
            </a:solidFill>
            <a:ln w="66675" cap="sq">
              <a:solidFill>
                <a:srgbClr val="000000"/>
              </a:solidFill>
              <a:prstDash val="solid"/>
              <a:miter/>
            </a:ln>
          </p:spPr>
        </p:sp>
        <p:sp>
          <p:nvSpPr>
            <p:cNvPr name="TextBox 7" id="7"/>
            <p:cNvSpPr txBox="true"/>
            <p:nvPr/>
          </p:nvSpPr>
          <p:spPr>
            <a:xfrm>
              <a:off x="0" y="-38100"/>
              <a:ext cx="808711" cy="340063"/>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651237" y="1293693"/>
            <a:ext cx="1608063" cy="2297232"/>
          </a:xfrm>
          <a:custGeom>
            <a:avLst/>
            <a:gdLst/>
            <a:ahLst/>
            <a:cxnLst/>
            <a:rect r="r" b="b" t="t" l="l"/>
            <a:pathLst>
              <a:path h="2297232" w="1608063">
                <a:moveTo>
                  <a:pt x="0" y="0"/>
                </a:moveTo>
                <a:lnTo>
                  <a:pt x="1608063" y="0"/>
                </a:lnTo>
                <a:lnTo>
                  <a:pt x="1608063" y="2297232"/>
                </a:lnTo>
                <a:lnTo>
                  <a:pt x="0" y="2297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1028700" y="1036898"/>
            <a:ext cx="7968897" cy="2975491"/>
            <a:chOff x="0" y="0"/>
            <a:chExt cx="808711" cy="301963"/>
          </a:xfrm>
        </p:grpSpPr>
        <p:sp>
          <p:nvSpPr>
            <p:cNvPr name="Freeform 10" id="10"/>
            <p:cNvSpPr/>
            <p:nvPr/>
          </p:nvSpPr>
          <p:spPr>
            <a:xfrm flipH="false" flipV="false" rot="0">
              <a:off x="0" y="0"/>
              <a:ext cx="808711" cy="301963"/>
            </a:xfrm>
            <a:custGeom>
              <a:avLst/>
              <a:gdLst/>
              <a:ahLst/>
              <a:cxnLst/>
              <a:rect r="r" b="b" t="t" l="l"/>
              <a:pathLst>
                <a:path h="301963" w="808711">
                  <a:moveTo>
                    <a:pt x="0" y="0"/>
                  </a:moveTo>
                  <a:lnTo>
                    <a:pt x="808711" y="0"/>
                  </a:lnTo>
                  <a:lnTo>
                    <a:pt x="808711" y="301963"/>
                  </a:lnTo>
                  <a:lnTo>
                    <a:pt x="0" y="301963"/>
                  </a:lnTo>
                  <a:close/>
                </a:path>
              </a:pathLst>
            </a:custGeom>
            <a:solidFill>
              <a:srgbClr val="000000">
                <a:alpha val="0"/>
              </a:srgbClr>
            </a:solidFill>
            <a:ln w="66675" cap="sq">
              <a:solidFill>
                <a:srgbClr val="000000"/>
              </a:solidFill>
              <a:prstDash val="solid"/>
              <a:miter/>
            </a:ln>
          </p:spPr>
        </p:sp>
        <p:sp>
          <p:nvSpPr>
            <p:cNvPr name="TextBox 11" id="11"/>
            <p:cNvSpPr txBox="true"/>
            <p:nvPr/>
          </p:nvSpPr>
          <p:spPr>
            <a:xfrm>
              <a:off x="0" y="-38100"/>
              <a:ext cx="808711" cy="34006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028700" y="6291007"/>
            <a:ext cx="7968897" cy="2975491"/>
            <a:chOff x="0" y="0"/>
            <a:chExt cx="808711" cy="301963"/>
          </a:xfrm>
        </p:grpSpPr>
        <p:sp>
          <p:nvSpPr>
            <p:cNvPr name="Freeform 13" id="13"/>
            <p:cNvSpPr/>
            <p:nvPr/>
          </p:nvSpPr>
          <p:spPr>
            <a:xfrm flipH="false" flipV="false" rot="0">
              <a:off x="0" y="0"/>
              <a:ext cx="808711" cy="301963"/>
            </a:xfrm>
            <a:custGeom>
              <a:avLst/>
              <a:gdLst/>
              <a:ahLst/>
              <a:cxnLst/>
              <a:rect r="r" b="b" t="t" l="l"/>
              <a:pathLst>
                <a:path h="301963" w="808711">
                  <a:moveTo>
                    <a:pt x="0" y="0"/>
                  </a:moveTo>
                  <a:lnTo>
                    <a:pt x="808711" y="0"/>
                  </a:lnTo>
                  <a:lnTo>
                    <a:pt x="808711" y="301963"/>
                  </a:lnTo>
                  <a:lnTo>
                    <a:pt x="0" y="301963"/>
                  </a:lnTo>
                  <a:close/>
                </a:path>
              </a:pathLst>
            </a:custGeom>
            <a:solidFill>
              <a:srgbClr val="000000">
                <a:alpha val="0"/>
              </a:srgbClr>
            </a:solidFill>
            <a:ln w="66675" cap="sq">
              <a:solidFill>
                <a:srgbClr val="000000"/>
              </a:solidFill>
              <a:prstDash val="solid"/>
              <a:miter/>
            </a:ln>
          </p:spPr>
        </p:sp>
        <p:sp>
          <p:nvSpPr>
            <p:cNvPr name="TextBox 14" id="14"/>
            <p:cNvSpPr txBox="true"/>
            <p:nvPr/>
          </p:nvSpPr>
          <p:spPr>
            <a:xfrm>
              <a:off x="0" y="-38100"/>
              <a:ext cx="808711" cy="34006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3947037" y="4538972"/>
            <a:ext cx="10393927" cy="1209056"/>
            <a:chOff x="0" y="0"/>
            <a:chExt cx="2737495" cy="318435"/>
          </a:xfrm>
        </p:grpSpPr>
        <p:sp>
          <p:nvSpPr>
            <p:cNvPr name="Freeform 16" id="16"/>
            <p:cNvSpPr/>
            <p:nvPr/>
          </p:nvSpPr>
          <p:spPr>
            <a:xfrm flipH="false" flipV="false" rot="0">
              <a:off x="0" y="0"/>
              <a:ext cx="2737495" cy="318435"/>
            </a:xfrm>
            <a:custGeom>
              <a:avLst/>
              <a:gdLst/>
              <a:ahLst/>
              <a:cxnLst/>
              <a:rect r="r" b="b" t="t" l="l"/>
              <a:pathLst>
                <a:path h="318435" w="2737495">
                  <a:moveTo>
                    <a:pt x="2534295" y="0"/>
                  </a:moveTo>
                  <a:lnTo>
                    <a:pt x="203200" y="0"/>
                  </a:lnTo>
                  <a:lnTo>
                    <a:pt x="0" y="159217"/>
                  </a:lnTo>
                  <a:lnTo>
                    <a:pt x="203200" y="318435"/>
                  </a:lnTo>
                  <a:lnTo>
                    <a:pt x="2534295" y="318435"/>
                  </a:lnTo>
                  <a:lnTo>
                    <a:pt x="2737495" y="159217"/>
                  </a:lnTo>
                  <a:lnTo>
                    <a:pt x="2534295" y="0"/>
                  </a:lnTo>
                  <a:close/>
                </a:path>
              </a:pathLst>
            </a:custGeom>
            <a:solidFill>
              <a:srgbClr val="FFFFFF"/>
            </a:solidFill>
            <a:ln w="66675" cap="sq">
              <a:solidFill>
                <a:srgbClr val="000000"/>
              </a:solidFill>
              <a:prstDash val="solid"/>
              <a:miter/>
            </a:ln>
          </p:spPr>
        </p:sp>
        <p:sp>
          <p:nvSpPr>
            <p:cNvPr name="TextBox 17" id="17"/>
            <p:cNvSpPr txBox="true"/>
            <p:nvPr/>
          </p:nvSpPr>
          <p:spPr>
            <a:xfrm>
              <a:off x="152400" y="-38100"/>
              <a:ext cx="2432695" cy="356535"/>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1339497" y="4557988"/>
            <a:ext cx="16230600" cy="1009650"/>
          </a:xfrm>
          <a:prstGeom prst="rect">
            <a:avLst/>
          </a:prstGeom>
        </p:spPr>
        <p:txBody>
          <a:bodyPr anchor="t" rtlCol="false" tIns="0" lIns="0" bIns="0" rIns="0">
            <a:spAutoFit/>
          </a:bodyPr>
          <a:lstStyle/>
          <a:p>
            <a:pPr algn="ctr" marL="0" indent="0" lvl="0">
              <a:lnSpc>
                <a:spcPts val="7800"/>
              </a:lnSpc>
              <a:spcBef>
                <a:spcPct val="0"/>
              </a:spcBef>
            </a:pPr>
            <a:r>
              <a:rPr lang="en-US" sz="6500">
                <a:solidFill>
                  <a:srgbClr val="000000"/>
                </a:solidFill>
                <a:latin typeface="Bobby Jones"/>
              </a:rPr>
              <a:t>GÖREVLER</a:t>
            </a:r>
          </a:p>
        </p:txBody>
      </p:sp>
      <p:sp>
        <p:nvSpPr>
          <p:cNvPr name="TextBox 19" id="19"/>
          <p:cNvSpPr txBox="true"/>
          <p:nvPr/>
        </p:nvSpPr>
        <p:spPr>
          <a:xfrm rot="0">
            <a:off x="11477714" y="1275707"/>
            <a:ext cx="4382850" cy="596265"/>
          </a:xfrm>
          <a:prstGeom prst="rect">
            <a:avLst/>
          </a:prstGeom>
        </p:spPr>
        <p:txBody>
          <a:bodyPr anchor="t" rtlCol="false" tIns="0" lIns="0" bIns="0" rIns="0">
            <a:spAutoFit/>
          </a:bodyPr>
          <a:lstStyle/>
          <a:p>
            <a:pPr>
              <a:lnSpc>
                <a:spcPts val="4620"/>
              </a:lnSpc>
            </a:pPr>
            <a:r>
              <a:rPr lang="en-US" sz="4200">
                <a:solidFill>
                  <a:srgbClr val="000000"/>
                </a:solidFill>
                <a:latin typeface="Krabuler"/>
              </a:rPr>
              <a:t>PUANLAR</a:t>
            </a:r>
          </a:p>
        </p:txBody>
      </p:sp>
      <p:sp>
        <p:nvSpPr>
          <p:cNvPr name="TextBox 20" id="20"/>
          <p:cNvSpPr txBox="true"/>
          <p:nvPr/>
        </p:nvSpPr>
        <p:spPr>
          <a:xfrm rot="0">
            <a:off x="1339497" y="1154888"/>
            <a:ext cx="7347303" cy="2857500"/>
          </a:xfrm>
          <a:prstGeom prst="rect">
            <a:avLst/>
          </a:prstGeom>
        </p:spPr>
        <p:txBody>
          <a:bodyPr anchor="t" rtlCol="false" tIns="0" lIns="0" bIns="0" rIns="0">
            <a:spAutoFit/>
          </a:bodyPr>
          <a:lstStyle/>
          <a:p>
            <a:pPr algn="just" marL="0" indent="0" lvl="0">
              <a:lnSpc>
                <a:spcPts val="3786"/>
              </a:lnSpc>
            </a:pPr>
            <a:r>
              <a:rPr lang="en-US" sz="3155">
                <a:solidFill>
                  <a:srgbClr val="000000"/>
                </a:solidFill>
                <a:latin typeface="Krabuler"/>
              </a:rPr>
              <a:t>   Proje yürütücüsü kurum/kuruluşta kadrolu ve tam zamanlı görevli öğretmenler (sözleşmeli öğretmenler dâhil) proje yürütücüsü olabilir. Ücretli öğretmenler, kurum/kuruluş müdürü veya müdür yardımcıları proje yürütücüsü olamaz.</a:t>
            </a:r>
          </a:p>
        </p:txBody>
      </p:sp>
      <p:sp>
        <p:nvSpPr>
          <p:cNvPr name="TextBox 21" id="21"/>
          <p:cNvSpPr txBox="true"/>
          <p:nvPr/>
        </p:nvSpPr>
        <p:spPr>
          <a:xfrm rot="0">
            <a:off x="9554293" y="2024372"/>
            <a:ext cx="6105218" cy="1495425"/>
          </a:xfrm>
          <a:prstGeom prst="rect">
            <a:avLst/>
          </a:prstGeom>
        </p:spPr>
        <p:txBody>
          <a:bodyPr anchor="t" rtlCol="false" tIns="0" lIns="0" bIns="0" rIns="0">
            <a:spAutoFit/>
          </a:bodyPr>
          <a:lstStyle/>
          <a:p>
            <a:pPr>
              <a:lnSpc>
                <a:spcPts val="3960"/>
              </a:lnSpc>
            </a:pPr>
            <a:r>
              <a:rPr lang="en-US" sz="3300">
                <a:solidFill>
                  <a:srgbClr val="000000"/>
                </a:solidFill>
                <a:latin typeface="Krabuler"/>
              </a:rPr>
              <a:t>Yürütücü 3 </a:t>
            </a:r>
          </a:p>
          <a:p>
            <a:pPr>
              <a:lnSpc>
                <a:spcPts val="3960"/>
              </a:lnSpc>
            </a:pPr>
            <a:r>
              <a:rPr lang="en-US" sz="3300">
                <a:solidFill>
                  <a:srgbClr val="000000"/>
                </a:solidFill>
                <a:latin typeface="Krabuler"/>
              </a:rPr>
              <a:t>Uzman 2</a:t>
            </a:r>
          </a:p>
          <a:p>
            <a:pPr marL="0" indent="0" lvl="0">
              <a:lnSpc>
                <a:spcPts val="3960"/>
              </a:lnSpc>
            </a:pPr>
            <a:r>
              <a:rPr lang="en-US" sz="3300">
                <a:solidFill>
                  <a:srgbClr val="000000"/>
                </a:solidFill>
                <a:latin typeface="Krabuler"/>
              </a:rPr>
              <a:t>Eğitmen / Atölye lideri / Konuşmacı 1</a:t>
            </a:r>
          </a:p>
        </p:txBody>
      </p:sp>
      <p:sp>
        <p:nvSpPr>
          <p:cNvPr name="TextBox 22" id="22"/>
          <p:cNvSpPr txBox="true"/>
          <p:nvPr/>
        </p:nvSpPr>
        <p:spPr>
          <a:xfrm rot="0">
            <a:off x="9372600" y="6375395"/>
            <a:ext cx="7804503" cy="2667000"/>
          </a:xfrm>
          <a:prstGeom prst="rect">
            <a:avLst/>
          </a:prstGeom>
        </p:spPr>
        <p:txBody>
          <a:bodyPr anchor="t" rtlCol="false" tIns="0" lIns="0" bIns="0" rIns="0">
            <a:spAutoFit/>
          </a:bodyPr>
          <a:lstStyle/>
          <a:p>
            <a:pPr marL="0" indent="0" lvl="0">
              <a:lnSpc>
                <a:spcPts val="3069"/>
              </a:lnSpc>
            </a:pPr>
            <a:r>
              <a:rPr lang="en-US" sz="2558">
                <a:solidFill>
                  <a:srgbClr val="000000"/>
                </a:solidFill>
                <a:latin typeface="Krabuler"/>
              </a:rPr>
              <a:t>   Ancak yürütücünün kurumdan ayrılması veya mücbir bir sebepten ötürü projeyi yürütemeyeceği tespit edildiği takdirde; proje yürütücüsü, proje yürütücüsü kurum/kuruluş müdürü, İl/İlçe Milli Eğitim Müdürünün talebi ve Müdürlüğün onayı ile (TÜBİTAK tarafından http://bilimiz.tubitak.gov.tr adresinde yayımlanan dilekçe ve taahhütname örneğine uygun olarak) proje yürütücüsü değişikliği yapılabilir.</a:t>
            </a:r>
          </a:p>
        </p:txBody>
      </p:sp>
      <p:sp>
        <p:nvSpPr>
          <p:cNvPr name="TextBox 23" id="23"/>
          <p:cNvSpPr txBox="true"/>
          <p:nvPr/>
        </p:nvSpPr>
        <p:spPr>
          <a:xfrm rot="0">
            <a:off x="1093862" y="7237155"/>
            <a:ext cx="5706350" cy="1066800"/>
          </a:xfrm>
          <a:prstGeom prst="rect">
            <a:avLst/>
          </a:prstGeom>
        </p:spPr>
        <p:txBody>
          <a:bodyPr anchor="t" rtlCol="false" tIns="0" lIns="0" bIns="0" rIns="0">
            <a:spAutoFit/>
          </a:bodyPr>
          <a:lstStyle/>
          <a:p>
            <a:pPr marL="0" indent="0" lvl="0">
              <a:lnSpc>
                <a:spcPts val="4200"/>
              </a:lnSpc>
            </a:pPr>
            <a:r>
              <a:rPr lang="en-US" sz="3500">
                <a:solidFill>
                  <a:srgbClr val="000000"/>
                </a:solidFill>
                <a:latin typeface="Krabuler"/>
              </a:rPr>
              <a:t>Sözleşme imzalandıktan sonra yürütücü değişikliği yapılamaz.</a:t>
            </a:r>
          </a:p>
        </p:txBody>
      </p:sp>
      <p:sp>
        <p:nvSpPr>
          <p:cNvPr name="Freeform 24" id="24"/>
          <p:cNvSpPr/>
          <p:nvPr/>
        </p:nvSpPr>
        <p:spPr>
          <a:xfrm flipH="false" flipV="false" rot="0">
            <a:off x="7045847" y="6498715"/>
            <a:ext cx="670607" cy="2543680"/>
          </a:xfrm>
          <a:custGeom>
            <a:avLst/>
            <a:gdLst/>
            <a:ahLst/>
            <a:cxnLst/>
            <a:rect r="r" b="b" t="t" l="l"/>
            <a:pathLst>
              <a:path h="2543680" w="670607">
                <a:moveTo>
                  <a:pt x="0" y="0"/>
                </a:moveTo>
                <a:lnTo>
                  <a:pt x="670606" y="0"/>
                </a:lnTo>
                <a:lnTo>
                  <a:pt x="670606" y="2543680"/>
                </a:lnTo>
                <a:lnTo>
                  <a:pt x="0" y="25436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D959D"/>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A707B"/>
            </a:solidFill>
            <a:ln w="66675" cap="sq">
              <a:solidFill>
                <a:srgbClr val="000000"/>
              </a:solidFill>
              <a:prstDash val="solid"/>
              <a:miter/>
            </a:ln>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5400000">
            <a:off x="5029200" y="4912043"/>
            <a:ext cx="8229600" cy="462915"/>
          </a:xfrm>
          <a:custGeom>
            <a:avLst/>
            <a:gdLst/>
            <a:ahLst/>
            <a:cxnLst/>
            <a:rect r="r" b="b" t="t" l="l"/>
            <a:pathLst>
              <a:path h="462915" w="8229600">
                <a:moveTo>
                  <a:pt x="0" y="0"/>
                </a:moveTo>
                <a:lnTo>
                  <a:pt x="8229600" y="0"/>
                </a:lnTo>
                <a:lnTo>
                  <a:pt x="8229600" y="462915"/>
                </a:lnTo>
                <a:lnTo>
                  <a:pt x="0" y="4629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9144000" y="2000852"/>
            <a:ext cx="7417659" cy="1348059"/>
            <a:chOff x="0" y="0"/>
            <a:chExt cx="1752178" cy="318435"/>
          </a:xfrm>
        </p:grpSpPr>
        <p:sp>
          <p:nvSpPr>
            <p:cNvPr name="Freeform 7" id="7"/>
            <p:cNvSpPr/>
            <p:nvPr/>
          </p:nvSpPr>
          <p:spPr>
            <a:xfrm flipH="false" flipV="false" rot="0">
              <a:off x="0" y="0"/>
              <a:ext cx="1752178" cy="318435"/>
            </a:xfrm>
            <a:custGeom>
              <a:avLst/>
              <a:gdLst/>
              <a:ahLst/>
              <a:cxnLst/>
              <a:rect r="r" b="b" t="t" l="l"/>
              <a:pathLst>
                <a:path h="318435" w="1752178">
                  <a:moveTo>
                    <a:pt x="1548978" y="0"/>
                  </a:moveTo>
                  <a:lnTo>
                    <a:pt x="203200" y="0"/>
                  </a:lnTo>
                  <a:lnTo>
                    <a:pt x="0" y="159217"/>
                  </a:lnTo>
                  <a:lnTo>
                    <a:pt x="203200" y="318435"/>
                  </a:lnTo>
                  <a:lnTo>
                    <a:pt x="1548978" y="318435"/>
                  </a:lnTo>
                  <a:lnTo>
                    <a:pt x="1752178" y="159217"/>
                  </a:lnTo>
                  <a:lnTo>
                    <a:pt x="1548978" y="0"/>
                  </a:lnTo>
                  <a:close/>
                </a:path>
              </a:pathLst>
            </a:custGeom>
            <a:solidFill>
              <a:srgbClr val="FFFFFF"/>
            </a:solidFill>
            <a:ln w="66675" cap="sq">
              <a:solidFill>
                <a:srgbClr val="000000"/>
              </a:solidFill>
              <a:prstDash val="solid"/>
              <a:miter/>
            </a:ln>
          </p:spPr>
        </p:sp>
        <p:sp>
          <p:nvSpPr>
            <p:cNvPr name="TextBox 8" id="8"/>
            <p:cNvSpPr txBox="true"/>
            <p:nvPr/>
          </p:nvSpPr>
          <p:spPr>
            <a:xfrm>
              <a:off x="152400" y="-38100"/>
              <a:ext cx="1447378" cy="356535"/>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2227974" y="2798079"/>
            <a:ext cx="5807485" cy="4994437"/>
          </a:xfrm>
          <a:custGeom>
            <a:avLst/>
            <a:gdLst/>
            <a:ahLst/>
            <a:cxnLst/>
            <a:rect r="r" b="b" t="t" l="l"/>
            <a:pathLst>
              <a:path h="4994437" w="5807485">
                <a:moveTo>
                  <a:pt x="0" y="0"/>
                </a:moveTo>
                <a:lnTo>
                  <a:pt x="5807486" y="0"/>
                </a:lnTo>
                <a:lnTo>
                  <a:pt x="5807486" y="4994438"/>
                </a:lnTo>
                <a:lnTo>
                  <a:pt x="0" y="49944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9565957" y="2186783"/>
            <a:ext cx="6652802" cy="1028700"/>
          </a:xfrm>
          <a:prstGeom prst="rect">
            <a:avLst/>
          </a:prstGeom>
        </p:spPr>
        <p:txBody>
          <a:bodyPr anchor="t" rtlCol="false" tIns="0" lIns="0" bIns="0" rIns="0">
            <a:spAutoFit/>
          </a:bodyPr>
          <a:lstStyle/>
          <a:p>
            <a:pPr algn="ctr" marL="0" indent="0" lvl="0">
              <a:lnSpc>
                <a:spcPts val="7800"/>
              </a:lnSpc>
              <a:spcBef>
                <a:spcPct val="0"/>
              </a:spcBef>
            </a:pPr>
            <a:r>
              <a:rPr lang="en-US" sz="6500">
                <a:solidFill>
                  <a:srgbClr val="000000"/>
                </a:solidFill>
                <a:latin typeface="Bloc"/>
              </a:rPr>
              <a:t>BAŞVURU YÖNTEMİ</a:t>
            </a:r>
          </a:p>
        </p:txBody>
      </p:sp>
      <p:sp>
        <p:nvSpPr>
          <p:cNvPr name="TextBox 11" id="11"/>
          <p:cNvSpPr txBox="true"/>
          <p:nvPr/>
        </p:nvSpPr>
        <p:spPr>
          <a:xfrm rot="0">
            <a:off x="9912853" y="4161823"/>
            <a:ext cx="6652802" cy="2257425"/>
          </a:xfrm>
          <a:prstGeom prst="rect">
            <a:avLst/>
          </a:prstGeom>
        </p:spPr>
        <p:txBody>
          <a:bodyPr anchor="t" rtlCol="false" tIns="0" lIns="0" bIns="0" rIns="0">
            <a:spAutoFit/>
          </a:bodyPr>
          <a:lstStyle/>
          <a:p>
            <a:pPr algn="ctr">
              <a:lnSpc>
                <a:spcPts val="4439"/>
              </a:lnSpc>
            </a:pPr>
            <a:r>
              <a:rPr lang="en-US" sz="3699">
                <a:solidFill>
                  <a:srgbClr val="000000"/>
                </a:solidFill>
                <a:latin typeface="Krabuler"/>
              </a:rPr>
              <a:t> http://arbis.tubitak.gov.tr </a:t>
            </a:r>
          </a:p>
          <a:p>
            <a:pPr algn="ctr">
              <a:lnSpc>
                <a:spcPts val="4439"/>
              </a:lnSpc>
            </a:pPr>
          </a:p>
          <a:p>
            <a:pPr algn="ctr">
              <a:lnSpc>
                <a:spcPts val="4439"/>
              </a:lnSpc>
            </a:pPr>
            <a:r>
              <a:rPr lang="en-US" sz="3699">
                <a:solidFill>
                  <a:srgbClr val="000000"/>
                </a:solidFill>
                <a:latin typeface="Krabuler"/>
              </a:rPr>
              <a:t>Programa başvuru, sadece çevrim içi olarak yapılır.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ABDC2"/>
        </a:solidFill>
      </p:bgPr>
    </p:bg>
    <p:spTree>
      <p:nvGrpSpPr>
        <p:cNvPr id="1" name=""/>
        <p:cNvGrpSpPr/>
        <p:nvPr/>
      </p:nvGrpSpPr>
      <p:grpSpPr>
        <a:xfrm>
          <a:off x="0" y="0"/>
          <a:ext cx="0" cy="0"/>
          <a:chOff x="0" y="0"/>
          <a:chExt cx="0" cy="0"/>
        </a:xfrm>
      </p:grpSpPr>
      <p:sp>
        <p:nvSpPr>
          <p:cNvPr name="Freeform 2" id="2"/>
          <p:cNvSpPr/>
          <p:nvPr/>
        </p:nvSpPr>
        <p:spPr>
          <a:xfrm flipH="false" flipV="false" rot="0">
            <a:off x="-269768" y="2057400"/>
            <a:ext cx="8908904" cy="8229600"/>
          </a:xfrm>
          <a:custGeom>
            <a:avLst/>
            <a:gdLst/>
            <a:ahLst/>
            <a:cxnLst/>
            <a:rect r="r" b="b" t="t" l="l"/>
            <a:pathLst>
              <a:path h="8229600" w="8908904">
                <a:moveTo>
                  <a:pt x="0" y="0"/>
                </a:moveTo>
                <a:lnTo>
                  <a:pt x="8908904" y="0"/>
                </a:lnTo>
                <a:lnTo>
                  <a:pt x="8908904" y="8229600"/>
                </a:lnTo>
                <a:lnTo>
                  <a:pt x="0" y="8229600"/>
                </a:lnTo>
                <a:lnTo>
                  <a:pt x="0" y="0"/>
                </a:lnTo>
                <a:close/>
              </a:path>
            </a:pathLst>
          </a:custGeom>
          <a:blipFill>
            <a:blip r:embed="rId2"/>
            <a:stretch>
              <a:fillRect l="0" t="0" r="0" b="0"/>
            </a:stretch>
          </a:blipFill>
        </p:spPr>
      </p:sp>
      <p:grpSp>
        <p:nvGrpSpPr>
          <p:cNvPr name="Group 3" id="3"/>
          <p:cNvGrpSpPr/>
          <p:nvPr/>
        </p:nvGrpSpPr>
        <p:grpSpPr>
          <a:xfrm rot="0">
            <a:off x="3503297" y="1220809"/>
            <a:ext cx="11281406" cy="1209056"/>
            <a:chOff x="0" y="0"/>
            <a:chExt cx="2971235" cy="318435"/>
          </a:xfrm>
        </p:grpSpPr>
        <p:sp>
          <p:nvSpPr>
            <p:cNvPr name="Freeform 4" id="4"/>
            <p:cNvSpPr/>
            <p:nvPr/>
          </p:nvSpPr>
          <p:spPr>
            <a:xfrm flipH="false" flipV="false" rot="0">
              <a:off x="0" y="0"/>
              <a:ext cx="2971235" cy="318435"/>
            </a:xfrm>
            <a:custGeom>
              <a:avLst/>
              <a:gdLst/>
              <a:ahLst/>
              <a:cxnLst/>
              <a:rect r="r" b="b" t="t" l="l"/>
              <a:pathLst>
                <a:path h="318435" w="2971235">
                  <a:moveTo>
                    <a:pt x="2768035" y="0"/>
                  </a:moveTo>
                  <a:lnTo>
                    <a:pt x="203200" y="0"/>
                  </a:lnTo>
                  <a:lnTo>
                    <a:pt x="0" y="159217"/>
                  </a:lnTo>
                  <a:lnTo>
                    <a:pt x="203200" y="318435"/>
                  </a:lnTo>
                  <a:lnTo>
                    <a:pt x="2768035" y="318435"/>
                  </a:lnTo>
                  <a:lnTo>
                    <a:pt x="2971235" y="159217"/>
                  </a:lnTo>
                  <a:lnTo>
                    <a:pt x="2768035" y="0"/>
                  </a:lnTo>
                  <a:close/>
                </a:path>
              </a:pathLst>
            </a:custGeom>
            <a:solidFill>
              <a:srgbClr val="FFFFFF"/>
            </a:solidFill>
            <a:ln w="66675" cap="sq">
              <a:solidFill>
                <a:srgbClr val="000000"/>
              </a:solidFill>
              <a:prstDash val="solid"/>
              <a:miter/>
            </a:ln>
          </p:spPr>
        </p:sp>
        <p:sp>
          <p:nvSpPr>
            <p:cNvPr name="TextBox 5" id="5"/>
            <p:cNvSpPr txBox="true"/>
            <p:nvPr/>
          </p:nvSpPr>
          <p:spPr>
            <a:xfrm>
              <a:off x="152400" y="-38100"/>
              <a:ext cx="2666435" cy="35653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4184684" y="1291937"/>
            <a:ext cx="10393927" cy="1028700"/>
          </a:xfrm>
          <a:prstGeom prst="rect">
            <a:avLst/>
          </a:prstGeom>
        </p:spPr>
        <p:txBody>
          <a:bodyPr anchor="t" rtlCol="false" tIns="0" lIns="0" bIns="0" rIns="0">
            <a:spAutoFit/>
          </a:bodyPr>
          <a:lstStyle/>
          <a:p>
            <a:pPr algn="ctr" marL="0" indent="0" lvl="0">
              <a:lnSpc>
                <a:spcPts val="7800"/>
              </a:lnSpc>
              <a:spcBef>
                <a:spcPct val="0"/>
              </a:spcBef>
            </a:pPr>
            <a:r>
              <a:rPr lang="en-US" sz="6500">
                <a:solidFill>
                  <a:srgbClr val="000000"/>
                </a:solidFill>
                <a:latin typeface="Bloc"/>
              </a:rPr>
              <a:t>DESTEK MiKTARI VE KAPSAMI </a:t>
            </a:r>
          </a:p>
        </p:txBody>
      </p:sp>
      <p:sp>
        <p:nvSpPr>
          <p:cNvPr name="TextBox 7" id="7"/>
          <p:cNvSpPr txBox="true"/>
          <p:nvPr/>
        </p:nvSpPr>
        <p:spPr>
          <a:xfrm rot="0">
            <a:off x="7006594" y="6493969"/>
            <a:ext cx="11281406" cy="1781175"/>
          </a:xfrm>
          <a:prstGeom prst="rect">
            <a:avLst/>
          </a:prstGeom>
        </p:spPr>
        <p:txBody>
          <a:bodyPr anchor="t" rtlCol="false" tIns="0" lIns="0" bIns="0" rIns="0">
            <a:spAutoFit/>
          </a:bodyPr>
          <a:lstStyle/>
          <a:p>
            <a:pPr algn="ctr" marL="0" indent="0" lvl="0">
              <a:lnSpc>
                <a:spcPts val="4679"/>
              </a:lnSpc>
            </a:pPr>
            <a:r>
              <a:rPr lang="en-US" sz="3899">
                <a:solidFill>
                  <a:srgbClr val="000000"/>
                </a:solidFill>
                <a:latin typeface="Krabuler"/>
              </a:rPr>
              <a:t>Bilim Fuarı Toplam Destek Miktarı Bilim Fuarı Hazırlık Desteği (2.500 TL) + (Sergilenecek Alt Proje Sayısı x 300 TL)</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ACDCFD"/>
        </a:solidFill>
      </p:bgPr>
    </p:bg>
    <p:spTree>
      <p:nvGrpSpPr>
        <p:cNvPr id="1" name=""/>
        <p:cNvGrpSpPr/>
        <p:nvPr/>
      </p:nvGrpSpPr>
      <p:grpSpPr>
        <a:xfrm>
          <a:off x="0" y="0"/>
          <a:ext cx="0" cy="0"/>
          <a:chOff x="0" y="0"/>
          <a:chExt cx="0" cy="0"/>
        </a:xfrm>
      </p:grpSpPr>
      <p:grpSp>
        <p:nvGrpSpPr>
          <p:cNvPr name="Group 2" id="2"/>
          <p:cNvGrpSpPr/>
          <p:nvPr/>
        </p:nvGrpSpPr>
        <p:grpSpPr>
          <a:xfrm rot="0">
            <a:off x="9290403" y="1028700"/>
            <a:ext cx="7968897" cy="2975491"/>
            <a:chOff x="0" y="0"/>
            <a:chExt cx="808711" cy="301963"/>
          </a:xfrm>
        </p:grpSpPr>
        <p:sp>
          <p:nvSpPr>
            <p:cNvPr name="Freeform 3" id="3"/>
            <p:cNvSpPr/>
            <p:nvPr/>
          </p:nvSpPr>
          <p:spPr>
            <a:xfrm flipH="false" flipV="false" rot="0">
              <a:off x="0" y="0"/>
              <a:ext cx="808711" cy="301963"/>
            </a:xfrm>
            <a:custGeom>
              <a:avLst/>
              <a:gdLst/>
              <a:ahLst/>
              <a:cxnLst/>
              <a:rect r="r" b="b" t="t" l="l"/>
              <a:pathLst>
                <a:path h="301963" w="808711">
                  <a:moveTo>
                    <a:pt x="0" y="0"/>
                  </a:moveTo>
                  <a:lnTo>
                    <a:pt x="808711" y="0"/>
                  </a:lnTo>
                  <a:lnTo>
                    <a:pt x="808711" y="301963"/>
                  </a:lnTo>
                  <a:lnTo>
                    <a:pt x="0" y="301963"/>
                  </a:lnTo>
                  <a:close/>
                </a:path>
              </a:pathLst>
            </a:custGeom>
            <a:solidFill>
              <a:srgbClr val="000000">
                <a:alpha val="0"/>
              </a:srgbClr>
            </a:solidFill>
            <a:ln w="66675" cap="sq">
              <a:solidFill>
                <a:srgbClr val="000000"/>
              </a:solidFill>
              <a:prstDash val="solid"/>
              <a:miter/>
            </a:ln>
          </p:spPr>
        </p:sp>
        <p:sp>
          <p:nvSpPr>
            <p:cNvPr name="TextBox 4" id="4"/>
            <p:cNvSpPr txBox="true"/>
            <p:nvPr/>
          </p:nvSpPr>
          <p:spPr>
            <a:xfrm>
              <a:off x="0" y="-38100"/>
              <a:ext cx="808711" cy="34006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1036898"/>
            <a:ext cx="7968897" cy="2975491"/>
            <a:chOff x="0" y="0"/>
            <a:chExt cx="808711" cy="301963"/>
          </a:xfrm>
        </p:grpSpPr>
        <p:sp>
          <p:nvSpPr>
            <p:cNvPr name="Freeform 6" id="6"/>
            <p:cNvSpPr/>
            <p:nvPr/>
          </p:nvSpPr>
          <p:spPr>
            <a:xfrm flipH="false" flipV="false" rot="0">
              <a:off x="0" y="0"/>
              <a:ext cx="808711" cy="301963"/>
            </a:xfrm>
            <a:custGeom>
              <a:avLst/>
              <a:gdLst/>
              <a:ahLst/>
              <a:cxnLst/>
              <a:rect r="r" b="b" t="t" l="l"/>
              <a:pathLst>
                <a:path h="301963" w="808711">
                  <a:moveTo>
                    <a:pt x="0" y="0"/>
                  </a:moveTo>
                  <a:lnTo>
                    <a:pt x="808711" y="0"/>
                  </a:lnTo>
                  <a:lnTo>
                    <a:pt x="808711" y="301963"/>
                  </a:lnTo>
                  <a:lnTo>
                    <a:pt x="0" y="301963"/>
                  </a:lnTo>
                  <a:close/>
                </a:path>
              </a:pathLst>
            </a:custGeom>
            <a:solidFill>
              <a:srgbClr val="000000">
                <a:alpha val="0"/>
              </a:srgbClr>
            </a:solidFill>
            <a:ln w="66675" cap="sq">
              <a:solidFill>
                <a:srgbClr val="000000"/>
              </a:solidFill>
              <a:prstDash val="solid"/>
              <a:miter/>
            </a:ln>
          </p:spPr>
        </p:sp>
        <p:sp>
          <p:nvSpPr>
            <p:cNvPr name="TextBox 7" id="7"/>
            <p:cNvSpPr txBox="true"/>
            <p:nvPr/>
          </p:nvSpPr>
          <p:spPr>
            <a:xfrm>
              <a:off x="0" y="-38100"/>
              <a:ext cx="808711" cy="34006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305955" y="6395728"/>
            <a:ext cx="7968897" cy="2975491"/>
            <a:chOff x="0" y="0"/>
            <a:chExt cx="808711" cy="301963"/>
          </a:xfrm>
        </p:grpSpPr>
        <p:sp>
          <p:nvSpPr>
            <p:cNvPr name="Freeform 9" id="9"/>
            <p:cNvSpPr/>
            <p:nvPr/>
          </p:nvSpPr>
          <p:spPr>
            <a:xfrm flipH="false" flipV="false" rot="0">
              <a:off x="0" y="0"/>
              <a:ext cx="808711" cy="301963"/>
            </a:xfrm>
            <a:custGeom>
              <a:avLst/>
              <a:gdLst/>
              <a:ahLst/>
              <a:cxnLst/>
              <a:rect r="r" b="b" t="t" l="l"/>
              <a:pathLst>
                <a:path h="301963" w="808711">
                  <a:moveTo>
                    <a:pt x="0" y="0"/>
                  </a:moveTo>
                  <a:lnTo>
                    <a:pt x="808711" y="0"/>
                  </a:lnTo>
                  <a:lnTo>
                    <a:pt x="808711" y="301963"/>
                  </a:lnTo>
                  <a:lnTo>
                    <a:pt x="0" y="301963"/>
                  </a:lnTo>
                  <a:close/>
                </a:path>
              </a:pathLst>
            </a:custGeom>
            <a:solidFill>
              <a:srgbClr val="000000">
                <a:alpha val="0"/>
              </a:srgbClr>
            </a:solidFill>
            <a:ln w="66675" cap="sq">
              <a:solidFill>
                <a:srgbClr val="000000"/>
              </a:solidFill>
              <a:prstDash val="solid"/>
              <a:miter/>
            </a:ln>
          </p:spPr>
        </p:sp>
        <p:sp>
          <p:nvSpPr>
            <p:cNvPr name="TextBox 10" id="10"/>
            <p:cNvSpPr txBox="true"/>
            <p:nvPr/>
          </p:nvSpPr>
          <p:spPr>
            <a:xfrm>
              <a:off x="0" y="-38100"/>
              <a:ext cx="808711" cy="34006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3947037" y="4538972"/>
            <a:ext cx="10393927" cy="1209056"/>
            <a:chOff x="0" y="0"/>
            <a:chExt cx="2737495" cy="318435"/>
          </a:xfrm>
        </p:grpSpPr>
        <p:sp>
          <p:nvSpPr>
            <p:cNvPr name="Freeform 12" id="12"/>
            <p:cNvSpPr/>
            <p:nvPr/>
          </p:nvSpPr>
          <p:spPr>
            <a:xfrm flipH="false" flipV="false" rot="0">
              <a:off x="0" y="0"/>
              <a:ext cx="2737495" cy="318435"/>
            </a:xfrm>
            <a:custGeom>
              <a:avLst/>
              <a:gdLst/>
              <a:ahLst/>
              <a:cxnLst/>
              <a:rect r="r" b="b" t="t" l="l"/>
              <a:pathLst>
                <a:path h="318435" w="2737495">
                  <a:moveTo>
                    <a:pt x="2534295" y="0"/>
                  </a:moveTo>
                  <a:lnTo>
                    <a:pt x="203200" y="0"/>
                  </a:lnTo>
                  <a:lnTo>
                    <a:pt x="0" y="159217"/>
                  </a:lnTo>
                  <a:lnTo>
                    <a:pt x="203200" y="318435"/>
                  </a:lnTo>
                  <a:lnTo>
                    <a:pt x="2534295" y="318435"/>
                  </a:lnTo>
                  <a:lnTo>
                    <a:pt x="2737495" y="159217"/>
                  </a:lnTo>
                  <a:lnTo>
                    <a:pt x="2534295" y="0"/>
                  </a:lnTo>
                  <a:close/>
                </a:path>
              </a:pathLst>
            </a:custGeom>
            <a:solidFill>
              <a:srgbClr val="FFFFFF"/>
            </a:solidFill>
            <a:ln w="66675" cap="sq">
              <a:solidFill>
                <a:srgbClr val="000000"/>
              </a:solidFill>
              <a:prstDash val="solid"/>
              <a:miter/>
            </a:ln>
          </p:spPr>
        </p:sp>
        <p:sp>
          <p:nvSpPr>
            <p:cNvPr name="TextBox 13" id="13"/>
            <p:cNvSpPr txBox="true"/>
            <p:nvPr/>
          </p:nvSpPr>
          <p:spPr>
            <a:xfrm>
              <a:off x="152400" y="-38100"/>
              <a:ext cx="2432695" cy="356535"/>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402051" y="2097380"/>
            <a:ext cx="7222195" cy="921202"/>
          </a:xfrm>
          <a:prstGeom prst="rect">
            <a:avLst/>
          </a:prstGeom>
        </p:spPr>
        <p:txBody>
          <a:bodyPr anchor="t" rtlCol="false" tIns="0" lIns="0" bIns="0" rIns="0">
            <a:spAutoFit/>
          </a:bodyPr>
          <a:lstStyle/>
          <a:p>
            <a:pPr>
              <a:lnSpc>
                <a:spcPts val="7189"/>
              </a:lnSpc>
            </a:pPr>
            <a:r>
              <a:rPr lang="en-US" sz="6535">
                <a:solidFill>
                  <a:srgbClr val="000000"/>
                </a:solidFill>
                <a:latin typeface="Krabuler"/>
              </a:rPr>
              <a:t>DEĞERLENDİRME</a:t>
            </a:r>
          </a:p>
        </p:txBody>
      </p:sp>
      <p:sp>
        <p:nvSpPr>
          <p:cNvPr name="TextBox 15" id="15"/>
          <p:cNvSpPr txBox="true"/>
          <p:nvPr/>
        </p:nvSpPr>
        <p:spPr>
          <a:xfrm rot="0">
            <a:off x="1028700" y="4765908"/>
            <a:ext cx="16230600" cy="838200"/>
          </a:xfrm>
          <a:prstGeom prst="rect">
            <a:avLst/>
          </a:prstGeom>
        </p:spPr>
        <p:txBody>
          <a:bodyPr anchor="t" rtlCol="false" tIns="0" lIns="0" bIns="0" rIns="0">
            <a:spAutoFit/>
          </a:bodyPr>
          <a:lstStyle/>
          <a:p>
            <a:pPr algn="ctr" marL="0" indent="0" lvl="0">
              <a:lnSpc>
                <a:spcPts val="6360"/>
              </a:lnSpc>
              <a:spcBef>
                <a:spcPct val="0"/>
              </a:spcBef>
            </a:pPr>
            <a:r>
              <a:rPr lang="en-US" sz="5300">
                <a:solidFill>
                  <a:srgbClr val="000000"/>
                </a:solidFill>
                <a:latin typeface="Bloc"/>
              </a:rPr>
              <a:t>HEPSİ JÜRİ TARAFINDAN YAPILIR</a:t>
            </a:r>
          </a:p>
        </p:txBody>
      </p:sp>
      <p:sp>
        <p:nvSpPr>
          <p:cNvPr name="TextBox 16" id="16"/>
          <p:cNvSpPr txBox="true"/>
          <p:nvPr/>
        </p:nvSpPr>
        <p:spPr>
          <a:xfrm rot="0">
            <a:off x="12149538" y="2078705"/>
            <a:ext cx="4382850" cy="939799"/>
          </a:xfrm>
          <a:prstGeom prst="rect">
            <a:avLst/>
          </a:prstGeom>
        </p:spPr>
        <p:txBody>
          <a:bodyPr anchor="t" rtlCol="false" tIns="0" lIns="0" bIns="0" rIns="0">
            <a:spAutoFit/>
          </a:bodyPr>
          <a:lstStyle/>
          <a:p>
            <a:pPr>
              <a:lnSpc>
                <a:spcPts val="7149"/>
              </a:lnSpc>
            </a:pPr>
            <a:r>
              <a:rPr lang="en-US" sz="6499">
                <a:solidFill>
                  <a:srgbClr val="000000"/>
                </a:solidFill>
                <a:latin typeface="Krabuler"/>
              </a:rPr>
              <a:t>İZLEME</a:t>
            </a:r>
          </a:p>
        </p:txBody>
      </p:sp>
      <p:sp>
        <p:nvSpPr>
          <p:cNvPr name="TextBox 17" id="17"/>
          <p:cNvSpPr txBox="true"/>
          <p:nvPr/>
        </p:nvSpPr>
        <p:spPr>
          <a:xfrm rot="0">
            <a:off x="5609834" y="7338703"/>
            <a:ext cx="7068331" cy="920750"/>
          </a:xfrm>
          <a:prstGeom prst="rect">
            <a:avLst/>
          </a:prstGeom>
        </p:spPr>
        <p:txBody>
          <a:bodyPr anchor="t" rtlCol="false" tIns="0" lIns="0" bIns="0" rIns="0">
            <a:spAutoFit/>
          </a:bodyPr>
          <a:lstStyle/>
          <a:p>
            <a:pPr>
              <a:lnSpc>
                <a:spcPts val="7150"/>
              </a:lnSpc>
            </a:pPr>
            <a:r>
              <a:rPr lang="en-US" sz="6500">
                <a:solidFill>
                  <a:srgbClr val="000000"/>
                </a:solidFill>
                <a:latin typeface="Krabuler"/>
              </a:rPr>
              <a:t>SONUÇLANDIRMA</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ABDC2"/>
        </a:solidFill>
      </p:bgPr>
    </p:bg>
    <p:spTree>
      <p:nvGrpSpPr>
        <p:cNvPr id="1" name=""/>
        <p:cNvGrpSpPr/>
        <p:nvPr/>
      </p:nvGrpSpPr>
      <p:grpSpPr>
        <a:xfrm>
          <a:off x="0" y="0"/>
          <a:ext cx="0" cy="0"/>
          <a:chOff x="0" y="0"/>
          <a:chExt cx="0" cy="0"/>
        </a:xfrm>
      </p:grpSpPr>
      <p:grpSp>
        <p:nvGrpSpPr>
          <p:cNvPr name="Group 2" id="2"/>
          <p:cNvGrpSpPr/>
          <p:nvPr/>
        </p:nvGrpSpPr>
        <p:grpSpPr>
          <a:xfrm rot="0">
            <a:off x="712385" y="3548415"/>
            <a:ext cx="6843833" cy="3377421"/>
            <a:chOff x="0" y="0"/>
            <a:chExt cx="1385162" cy="683575"/>
          </a:xfrm>
        </p:grpSpPr>
        <p:sp>
          <p:nvSpPr>
            <p:cNvPr name="Freeform 3" id="3"/>
            <p:cNvSpPr/>
            <p:nvPr/>
          </p:nvSpPr>
          <p:spPr>
            <a:xfrm flipH="false" flipV="false" rot="0">
              <a:off x="0" y="0"/>
              <a:ext cx="1385162" cy="683575"/>
            </a:xfrm>
            <a:custGeom>
              <a:avLst/>
              <a:gdLst/>
              <a:ahLst/>
              <a:cxnLst/>
              <a:rect r="r" b="b" t="t" l="l"/>
              <a:pathLst>
                <a:path h="683575" w="1385162">
                  <a:moveTo>
                    <a:pt x="692581" y="0"/>
                  </a:moveTo>
                  <a:lnTo>
                    <a:pt x="794825" y="73640"/>
                  </a:lnTo>
                  <a:lnTo>
                    <a:pt x="943843" y="23278"/>
                  </a:lnTo>
                  <a:lnTo>
                    <a:pt x="985508" y="110251"/>
                  </a:lnTo>
                  <a:lnTo>
                    <a:pt x="1161168" y="89970"/>
                  </a:lnTo>
                  <a:lnTo>
                    <a:pt x="1136629" y="178530"/>
                  </a:lnTo>
                  <a:lnTo>
                    <a:pt x="1315209" y="191067"/>
                  </a:lnTo>
                  <a:lnTo>
                    <a:pt x="1227777" y="269252"/>
                  </a:lnTo>
                  <a:lnTo>
                    <a:pt x="1385162" y="312915"/>
                  </a:lnTo>
                  <a:lnTo>
                    <a:pt x="1246646" y="370168"/>
                  </a:lnTo>
                  <a:lnTo>
                    <a:pt x="1361577" y="439060"/>
                  </a:lnTo>
                  <a:lnTo>
                    <a:pt x="1190683" y="467648"/>
                  </a:lnTo>
                  <a:lnTo>
                    <a:pt x="1247641" y="552465"/>
                  </a:lnTo>
                  <a:lnTo>
                    <a:pt x="1067451" y="548524"/>
                  </a:lnTo>
                  <a:lnTo>
                    <a:pt x="1058740" y="637811"/>
                  </a:lnTo>
                  <a:lnTo>
                    <a:pt x="893589" y="601877"/>
                  </a:lnTo>
                  <a:lnTo>
                    <a:pt x="820388" y="683575"/>
                  </a:lnTo>
                  <a:lnTo>
                    <a:pt x="692581" y="620501"/>
                  </a:lnTo>
                  <a:lnTo>
                    <a:pt x="564774" y="683575"/>
                  </a:lnTo>
                  <a:lnTo>
                    <a:pt x="491572" y="601877"/>
                  </a:lnTo>
                  <a:lnTo>
                    <a:pt x="326422" y="637811"/>
                  </a:lnTo>
                  <a:lnTo>
                    <a:pt x="317711" y="548524"/>
                  </a:lnTo>
                  <a:lnTo>
                    <a:pt x="137522" y="552465"/>
                  </a:lnTo>
                  <a:lnTo>
                    <a:pt x="194478" y="467648"/>
                  </a:lnTo>
                  <a:lnTo>
                    <a:pt x="23585" y="439060"/>
                  </a:lnTo>
                  <a:lnTo>
                    <a:pt x="138516" y="370168"/>
                  </a:lnTo>
                  <a:lnTo>
                    <a:pt x="0" y="312915"/>
                  </a:lnTo>
                  <a:lnTo>
                    <a:pt x="157384" y="269252"/>
                  </a:lnTo>
                  <a:lnTo>
                    <a:pt x="69952" y="191067"/>
                  </a:lnTo>
                  <a:lnTo>
                    <a:pt x="248533" y="178530"/>
                  </a:lnTo>
                  <a:lnTo>
                    <a:pt x="223994" y="89970"/>
                  </a:lnTo>
                  <a:lnTo>
                    <a:pt x="399654" y="110251"/>
                  </a:lnTo>
                  <a:lnTo>
                    <a:pt x="441319" y="23278"/>
                  </a:lnTo>
                  <a:lnTo>
                    <a:pt x="590336" y="73640"/>
                  </a:lnTo>
                  <a:lnTo>
                    <a:pt x="692581" y="0"/>
                  </a:lnTo>
                  <a:close/>
                </a:path>
              </a:pathLst>
            </a:custGeom>
            <a:solidFill>
              <a:srgbClr val="FD959D"/>
            </a:solidFill>
            <a:ln w="66675" cap="sq">
              <a:solidFill>
                <a:srgbClr val="000000"/>
              </a:solidFill>
              <a:prstDash val="solid"/>
              <a:miter/>
            </a:ln>
          </p:spPr>
        </p:sp>
        <p:sp>
          <p:nvSpPr>
            <p:cNvPr name="TextBox 4" id="4"/>
            <p:cNvSpPr txBox="true"/>
            <p:nvPr/>
          </p:nvSpPr>
          <p:spPr>
            <a:xfrm>
              <a:off x="238075" y="79390"/>
              <a:ext cx="909012" cy="486696"/>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533632" y="1028700"/>
            <a:ext cx="15220736" cy="1304306"/>
            <a:chOff x="0" y="0"/>
            <a:chExt cx="4008754" cy="343521"/>
          </a:xfrm>
        </p:grpSpPr>
        <p:sp>
          <p:nvSpPr>
            <p:cNvPr name="Freeform 6" id="6"/>
            <p:cNvSpPr/>
            <p:nvPr/>
          </p:nvSpPr>
          <p:spPr>
            <a:xfrm flipH="false" flipV="false" rot="0">
              <a:off x="0" y="0"/>
              <a:ext cx="4008754" cy="343521"/>
            </a:xfrm>
            <a:custGeom>
              <a:avLst/>
              <a:gdLst/>
              <a:ahLst/>
              <a:cxnLst/>
              <a:rect r="r" b="b" t="t" l="l"/>
              <a:pathLst>
                <a:path h="343521" w="4008754">
                  <a:moveTo>
                    <a:pt x="3805554" y="0"/>
                  </a:moveTo>
                  <a:lnTo>
                    <a:pt x="203200" y="0"/>
                  </a:lnTo>
                  <a:lnTo>
                    <a:pt x="0" y="171760"/>
                  </a:lnTo>
                  <a:lnTo>
                    <a:pt x="203200" y="343521"/>
                  </a:lnTo>
                  <a:lnTo>
                    <a:pt x="3805554" y="343521"/>
                  </a:lnTo>
                  <a:lnTo>
                    <a:pt x="4008754" y="171760"/>
                  </a:lnTo>
                  <a:lnTo>
                    <a:pt x="3805554" y="0"/>
                  </a:lnTo>
                  <a:close/>
                </a:path>
              </a:pathLst>
            </a:custGeom>
            <a:solidFill>
              <a:srgbClr val="FFFFFF"/>
            </a:solidFill>
            <a:ln w="66675" cap="sq">
              <a:solidFill>
                <a:srgbClr val="000000"/>
              </a:solidFill>
              <a:prstDash val="solid"/>
              <a:miter/>
            </a:ln>
          </p:spPr>
        </p:sp>
        <p:sp>
          <p:nvSpPr>
            <p:cNvPr name="TextBox 7" id="7"/>
            <p:cNvSpPr txBox="true"/>
            <p:nvPr/>
          </p:nvSpPr>
          <p:spPr>
            <a:xfrm>
              <a:off x="152400" y="-38100"/>
              <a:ext cx="3703954" cy="381621"/>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533632" y="1137928"/>
            <a:ext cx="15220736" cy="1171575"/>
          </a:xfrm>
          <a:prstGeom prst="rect">
            <a:avLst/>
          </a:prstGeom>
        </p:spPr>
        <p:txBody>
          <a:bodyPr anchor="t" rtlCol="false" tIns="0" lIns="0" bIns="0" rIns="0">
            <a:spAutoFit/>
          </a:bodyPr>
          <a:lstStyle/>
          <a:p>
            <a:pPr algn="ctr" marL="0" indent="0" lvl="0">
              <a:lnSpc>
                <a:spcPts val="8879"/>
              </a:lnSpc>
              <a:spcBef>
                <a:spcPct val="0"/>
              </a:spcBef>
            </a:pPr>
            <a:r>
              <a:rPr lang="en-US" sz="7399">
                <a:solidFill>
                  <a:srgbClr val="000000"/>
                </a:solidFill>
                <a:latin typeface="Bloc"/>
              </a:rPr>
              <a:t>İLETİŞİM</a:t>
            </a:r>
          </a:p>
        </p:txBody>
      </p:sp>
      <p:sp>
        <p:nvSpPr>
          <p:cNvPr name="TextBox 9" id="9"/>
          <p:cNvSpPr txBox="true"/>
          <p:nvPr/>
        </p:nvSpPr>
        <p:spPr>
          <a:xfrm rot="0">
            <a:off x="1533632" y="4876980"/>
            <a:ext cx="4904195" cy="758392"/>
          </a:xfrm>
          <a:prstGeom prst="rect">
            <a:avLst/>
          </a:prstGeom>
        </p:spPr>
        <p:txBody>
          <a:bodyPr anchor="t" rtlCol="false" tIns="0" lIns="0" bIns="0" rIns="0">
            <a:spAutoFit/>
          </a:bodyPr>
          <a:lstStyle/>
          <a:p>
            <a:pPr algn="ctr" marL="0" indent="0" lvl="1">
              <a:lnSpc>
                <a:spcPts val="2857"/>
              </a:lnSpc>
            </a:pPr>
            <a:r>
              <a:rPr lang="en-US" sz="2857">
                <a:solidFill>
                  <a:srgbClr val="000000"/>
                </a:solidFill>
                <a:latin typeface="Bloc"/>
              </a:rPr>
              <a:t>http://bilimiz.tubitak.gov.tr http://www.tubitak.gov.tr/400</a:t>
            </a:r>
          </a:p>
        </p:txBody>
      </p:sp>
      <p:sp>
        <p:nvSpPr>
          <p:cNvPr name="TextBox 10" id="10"/>
          <p:cNvSpPr txBox="true"/>
          <p:nvPr/>
        </p:nvSpPr>
        <p:spPr>
          <a:xfrm rot="0">
            <a:off x="712385" y="7116336"/>
            <a:ext cx="6188660" cy="1047750"/>
          </a:xfrm>
          <a:prstGeom prst="rect">
            <a:avLst/>
          </a:prstGeom>
        </p:spPr>
        <p:txBody>
          <a:bodyPr anchor="t" rtlCol="false" tIns="0" lIns="0" bIns="0" rIns="0">
            <a:spAutoFit/>
          </a:bodyPr>
          <a:lstStyle/>
          <a:p>
            <a:pPr algn="ctr" marL="0" indent="0" lvl="0">
              <a:lnSpc>
                <a:spcPts val="4080"/>
              </a:lnSpc>
            </a:pPr>
            <a:r>
              <a:rPr lang="en-US" sz="3400">
                <a:solidFill>
                  <a:srgbClr val="000000"/>
                </a:solidFill>
                <a:latin typeface="Bloc"/>
              </a:rPr>
              <a:t>Tüm duyurular ve bilgilendirmeler için</a:t>
            </a:r>
          </a:p>
        </p:txBody>
      </p:sp>
      <p:sp>
        <p:nvSpPr>
          <p:cNvPr name="TextBox 11" id="11"/>
          <p:cNvSpPr txBox="true"/>
          <p:nvPr/>
        </p:nvSpPr>
        <p:spPr>
          <a:xfrm rot="0">
            <a:off x="10129164" y="7116336"/>
            <a:ext cx="7130136" cy="1028700"/>
          </a:xfrm>
          <a:prstGeom prst="rect">
            <a:avLst/>
          </a:prstGeom>
        </p:spPr>
        <p:txBody>
          <a:bodyPr anchor="t" rtlCol="false" tIns="0" lIns="0" bIns="0" rIns="0">
            <a:spAutoFit/>
          </a:bodyPr>
          <a:lstStyle/>
          <a:p>
            <a:pPr algn="ctr" marL="0" indent="0" lvl="0">
              <a:lnSpc>
                <a:spcPts val="3980"/>
              </a:lnSpc>
            </a:pPr>
            <a:r>
              <a:rPr lang="en-US" sz="3316">
                <a:solidFill>
                  <a:srgbClr val="000000"/>
                </a:solidFill>
                <a:latin typeface="Bloc"/>
              </a:rPr>
              <a:t>Proje başvuru ve yürütme süreci ile ilgili sorularınız için</a:t>
            </a:r>
          </a:p>
        </p:txBody>
      </p:sp>
      <p:sp>
        <p:nvSpPr>
          <p:cNvPr name="Freeform 12" id="12"/>
          <p:cNvSpPr/>
          <p:nvPr/>
        </p:nvSpPr>
        <p:spPr>
          <a:xfrm flipH="false" flipV="false" rot="0">
            <a:off x="-318563" y="9258300"/>
            <a:ext cx="2061895" cy="1327111"/>
          </a:xfrm>
          <a:custGeom>
            <a:avLst/>
            <a:gdLst/>
            <a:ahLst/>
            <a:cxnLst/>
            <a:rect r="r" b="b" t="t" l="l"/>
            <a:pathLst>
              <a:path h="1327111" w="2061895">
                <a:moveTo>
                  <a:pt x="0" y="0"/>
                </a:moveTo>
                <a:lnTo>
                  <a:pt x="2061895" y="0"/>
                </a:lnTo>
                <a:lnTo>
                  <a:pt x="2061895" y="1327111"/>
                </a:lnTo>
                <a:lnTo>
                  <a:pt x="0" y="13271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false" rot="0">
            <a:off x="16544668" y="9258300"/>
            <a:ext cx="2061895" cy="1327111"/>
          </a:xfrm>
          <a:custGeom>
            <a:avLst/>
            <a:gdLst/>
            <a:ahLst/>
            <a:cxnLst/>
            <a:rect r="r" b="b" t="t" l="l"/>
            <a:pathLst>
              <a:path h="1327111" w="2061895">
                <a:moveTo>
                  <a:pt x="2061895" y="0"/>
                </a:moveTo>
                <a:lnTo>
                  <a:pt x="0" y="0"/>
                </a:lnTo>
                <a:lnTo>
                  <a:pt x="0" y="1327111"/>
                </a:lnTo>
                <a:lnTo>
                  <a:pt x="2061895" y="1327111"/>
                </a:lnTo>
                <a:lnTo>
                  <a:pt x="206189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10800000">
            <a:off x="16544668" y="-265383"/>
            <a:ext cx="2061895" cy="1327111"/>
          </a:xfrm>
          <a:custGeom>
            <a:avLst/>
            <a:gdLst/>
            <a:ahLst/>
            <a:cxnLst/>
            <a:rect r="r" b="b" t="t" l="l"/>
            <a:pathLst>
              <a:path h="1327111" w="2061895">
                <a:moveTo>
                  <a:pt x="0" y="0"/>
                </a:moveTo>
                <a:lnTo>
                  <a:pt x="2061895" y="0"/>
                </a:lnTo>
                <a:lnTo>
                  <a:pt x="2061895" y="1327111"/>
                </a:lnTo>
                <a:lnTo>
                  <a:pt x="0" y="13271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true" flipV="false" rot="-10800000">
            <a:off x="-318563" y="-265383"/>
            <a:ext cx="2061895" cy="1327111"/>
          </a:xfrm>
          <a:custGeom>
            <a:avLst/>
            <a:gdLst/>
            <a:ahLst/>
            <a:cxnLst/>
            <a:rect r="r" b="b" t="t" l="l"/>
            <a:pathLst>
              <a:path h="1327111" w="2061895">
                <a:moveTo>
                  <a:pt x="2061895" y="0"/>
                </a:moveTo>
                <a:lnTo>
                  <a:pt x="0" y="0"/>
                </a:lnTo>
                <a:lnTo>
                  <a:pt x="0" y="1327111"/>
                </a:lnTo>
                <a:lnTo>
                  <a:pt x="2061895" y="1327111"/>
                </a:lnTo>
                <a:lnTo>
                  <a:pt x="2061895"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6" id="16"/>
          <p:cNvGrpSpPr/>
          <p:nvPr/>
        </p:nvGrpSpPr>
        <p:grpSpPr>
          <a:xfrm rot="0">
            <a:off x="10415467" y="3454789"/>
            <a:ext cx="6843833" cy="3377421"/>
            <a:chOff x="0" y="0"/>
            <a:chExt cx="1385162" cy="683575"/>
          </a:xfrm>
        </p:grpSpPr>
        <p:sp>
          <p:nvSpPr>
            <p:cNvPr name="Freeform 17" id="17"/>
            <p:cNvSpPr/>
            <p:nvPr/>
          </p:nvSpPr>
          <p:spPr>
            <a:xfrm flipH="false" flipV="false" rot="0">
              <a:off x="0" y="0"/>
              <a:ext cx="1385162" cy="683575"/>
            </a:xfrm>
            <a:custGeom>
              <a:avLst/>
              <a:gdLst/>
              <a:ahLst/>
              <a:cxnLst/>
              <a:rect r="r" b="b" t="t" l="l"/>
              <a:pathLst>
                <a:path h="683575" w="1385162">
                  <a:moveTo>
                    <a:pt x="692581" y="0"/>
                  </a:moveTo>
                  <a:lnTo>
                    <a:pt x="794825" y="73640"/>
                  </a:lnTo>
                  <a:lnTo>
                    <a:pt x="943843" y="23278"/>
                  </a:lnTo>
                  <a:lnTo>
                    <a:pt x="985508" y="110251"/>
                  </a:lnTo>
                  <a:lnTo>
                    <a:pt x="1161168" y="89970"/>
                  </a:lnTo>
                  <a:lnTo>
                    <a:pt x="1136629" y="178530"/>
                  </a:lnTo>
                  <a:lnTo>
                    <a:pt x="1315209" y="191067"/>
                  </a:lnTo>
                  <a:lnTo>
                    <a:pt x="1227777" y="269252"/>
                  </a:lnTo>
                  <a:lnTo>
                    <a:pt x="1385162" y="312915"/>
                  </a:lnTo>
                  <a:lnTo>
                    <a:pt x="1246646" y="370168"/>
                  </a:lnTo>
                  <a:lnTo>
                    <a:pt x="1361577" y="439060"/>
                  </a:lnTo>
                  <a:lnTo>
                    <a:pt x="1190683" y="467648"/>
                  </a:lnTo>
                  <a:lnTo>
                    <a:pt x="1247641" y="552465"/>
                  </a:lnTo>
                  <a:lnTo>
                    <a:pt x="1067451" y="548524"/>
                  </a:lnTo>
                  <a:lnTo>
                    <a:pt x="1058740" y="637811"/>
                  </a:lnTo>
                  <a:lnTo>
                    <a:pt x="893589" y="601877"/>
                  </a:lnTo>
                  <a:lnTo>
                    <a:pt x="820388" y="683575"/>
                  </a:lnTo>
                  <a:lnTo>
                    <a:pt x="692581" y="620501"/>
                  </a:lnTo>
                  <a:lnTo>
                    <a:pt x="564774" y="683575"/>
                  </a:lnTo>
                  <a:lnTo>
                    <a:pt x="491572" y="601877"/>
                  </a:lnTo>
                  <a:lnTo>
                    <a:pt x="326422" y="637811"/>
                  </a:lnTo>
                  <a:lnTo>
                    <a:pt x="317711" y="548524"/>
                  </a:lnTo>
                  <a:lnTo>
                    <a:pt x="137522" y="552465"/>
                  </a:lnTo>
                  <a:lnTo>
                    <a:pt x="194478" y="467648"/>
                  </a:lnTo>
                  <a:lnTo>
                    <a:pt x="23585" y="439060"/>
                  </a:lnTo>
                  <a:lnTo>
                    <a:pt x="138516" y="370168"/>
                  </a:lnTo>
                  <a:lnTo>
                    <a:pt x="0" y="312915"/>
                  </a:lnTo>
                  <a:lnTo>
                    <a:pt x="157384" y="269252"/>
                  </a:lnTo>
                  <a:lnTo>
                    <a:pt x="69952" y="191067"/>
                  </a:lnTo>
                  <a:lnTo>
                    <a:pt x="248533" y="178530"/>
                  </a:lnTo>
                  <a:lnTo>
                    <a:pt x="223994" y="89970"/>
                  </a:lnTo>
                  <a:lnTo>
                    <a:pt x="399654" y="110251"/>
                  </a:lnTo>
                  <a:lnTo>
                    <a:pt x="441319" y="23278"/>
                  </a:lnTo>
                  <a:lnTo>
                    <a:pt x="590336" y="73640"/>
                  </a:lnTo>
                  <a:lnTo>
                    <a:pt x="692581" y="0"/>
                  </a:lnTo>
                  <a:close/>
                </a:path>
              </a:pathLst>
            </a:custGeom>
            <a:solidFill>
              <a:srgbClr val="FD959D"/>
            </a:solidFill>
            <a:ln w="66675" cap="sq">
              <a:solidFill>
                <a:srgbClr val="000000"/>
              </a:solidFill>
              <a:prstDash val="solid"/>
              <a:miter/>
            </a:ln>
          </p:spPr>
        </p:sp>
        <p:sp>
          <p:nvSpPr>
            <p:cNvPr name="TextBox 18" id="18"/>
            <p:cNvSpPr txBox="true"/>
            <p:nvPr/>
          </p:nvSpPr>
          <p:spPr>
            <a:xfrm>
              <a:off x="238075" y="79390"/>
              <a:ext cx="909012" cy="486696"/>
            </a:xfrm>
            <a:prstGeom prst="rect">
              <a:avLst/>
            </a:prstGeom>
          </p:spPr>
          <p:txBody>
            <a:bodyPr anchor="ctr" rtlCol="false" tIns="50800" lIns="50800" bIns="50800" rIns="50800"/>
            <a:lstStyle/>
            <a:p>
              <a:pPr algn="ctr">
                <a:lnSpc>
                  <a:spcPts val="2659"/>
                </a:lnSpc>
              </a:pPr>
            </a:p>
          </p:txBody>
        </p:sp>
      </p:grpSp>
      <p:sp>
        <p:nvSpPr>
          <p:cNvPr name="TextBox 19" id="19"/>
          <p:cNvSpPr txBox="true"/>
          <p:nvPr/>
        </p:nvSpPr>
        <p:spPr>
          <a:xfrm rot="0">
            <a:off x="11670865" y="5046626"/>
            <a:ext cx="4333038" cy="419100"/>
          </a:xfrm>
          <a:prstGeom prst="rect">
            <a:avLst/>
          </a:prstGeom>
        </p:spPr>
        <p:txBody>
          <a:bodyPr anchor="t" rtlCol="false" tIns="0" lIns="0" bIns="0" rIns="0">
            <a:spAutoFit/>
          </a:bodyPr>
          <a:lstStyle/>
          <a:p>
            <a:pPr algn="ctr" marL="0" indent="0" lvl="1">
              <a:lnSpc>
                <a:spcPts val="3000"/>
              </a:lnSpc>
            </a:pPr>
            <a:r>
              <a:rPr lang="en-US" sz="3000">
                <a:solidFill>
                  <a:srgbClr val="000000"/>
                </a:solidFill>
                <a:latin typeface="Bloc"/>
              </a:rPr>
              <a:t> bt4006@tubitak.gov.tr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E1A4"/>
        </a:solidFill>
      </p:bgPr>
    </p:bg>
    <p:spTree>
      <p:nvGrpSpPr>
        <p:cNvPr id="1" name=""/>
        <p:cNvGrpSpPr/>
        <p:nvPr/>
      </p:nvGrpSpPr>
      <p:grpSpPr>
        <a:xfrm>
          <a:off x="0" y="0"/>
          <a:ext cx="0" cy="0"/>
          <a:chOff x="0" y="0"/>
          <a:chExt cx="0" cy="0"/>
        </a:xfrm>
      </p:grpSpPr>
      <p:sp>
        <p:nvSpPr>
          <p:cNvPr name="TextBox 2" id="2"/>
          <p:cNvSpPr txBox="true"/>
          <p:nvPr/>
        </p:nvSpPr>
        <p:spPr>
          <a:xfrm rot="0">
            <a:off x="3055964" y="5088440"/>
            <a:ext cx="13739359" cy="2181225"/>
          </a:xfrm>
          <a:prstGeom prst="rect">
            <a:avLst/>
          </a:prstGeom>
        </p:spPr>
        <p:txBody>
          <a:bodyPr anchor="t" rtlCol="false" tIns="0" lIns="0" bIns="0" rIns="0">
            <a:spAutoFit/>
          </a:bodyPr>
          <a:lstStyle/>
          <a:p>
            <a:pPr algn="ctr" marL="0" indent="0" lvl="0">
              <a:lnSpc>
                <a:spcPts val="5759"/>
              </a:lnSpc>
            </a:pPr>
            <a:r>
              <a:rPr lang="en-US" sz="4799">
                <a:solidFill>
                  <a:srgbClr val="000000"/>
                </a:solidFill>
                <a:latin typeface="Krabuler"/>
              </a:rPr>
              <a:t>4006 çağrısına, 2014 yılından itibaren bilim fuarı gerçekleştirmemiş veya en fazla 2 bilim fuarı gerçekleştirmiş kurum/kuruluşlar başvurabilmektedir.</a:t>
            </a:r>
          </a:p>
        </p:txBody>
      </p:sp>
      <p:grpSp>
        <p:nvGrpSpPr>
          <p:cNvPr name="Group 3" id="3"/>
          <p:cNvGrpSpPr/>
          <p:nvPr/>
        </p:nvGrpSpPr>
        <p:grpSpPr>
          <a:xfrm rot="0">
            <a:off x="5232619" y="3206567"/>
            <a:ext cx="7870329" cy="1304306"/>
            <a:chOff x="0" y="0"/>
            <a:chExt cx="2072844" cy="343521"/>
          </a:xfrm>
        </p:grpSpPr>
        <p:sp>
          <p:nvSpPr>
            <p:cNvPr name="Freeform 4" id="4"/>
            <p:cNvSpPr/>
            <p:nvPr/>
          </p:nvSpPr>
          <p:spPr>
            <a:xfrm flipH="false" flipV="false" rot="0">
              <a:off x="0" y="0"/>
              <a:ext cx="2072844" cy="343521"/>
            </a:xfrm>
            <a:custGeom>
              <a:avLst/>
              <a:gdLst/>
              <a:ahLst/>
              <a:cxnLst/>
              <a:rect r="r" b="b" t="t" l="l"/>
              <a:pathLst>
                <a:path h="343521" w="2072844">
                  <a:moveTo>
                    <a:pt x="1869644" y="0"/>
                  </a:moveTo>
                  <a:lnTo>
                    <a:pt x="203200" y="0"/>
                  </a:lnTo>
                  <a:lnTo>
                    <a:pt x="0" y="171760"/>
                  </a:lnTo>
                  <a:lnTo>
                    <a:pt x="203200" y="343521"/>
                  </a:lnTo>
                  <a:lnTo>
                    <a:pt x="1869644" y="343521"/>
                  </a:lnTo>
                  <a:lnTo>
                    <a:pt x="2072844" y="171760"/>
                  </a:lnTo>
                  <a:lnTo>
                    <a:pt x="1869644" y="0"/>
                  </a:lnTo>
                  <a:close/>
                </a:path>
              </a:pathLst>
            </a:custGeom>
            <a:solidFill>
              <a:srgbClr val="FFFFFF"/>
            </a:solidFill>
            <a:ln w="66675" cap="sq">
              <a:solidFill>
                <a:srgbClr val="000000"/>
              </a:solidFill>
              <a:prstDash val="solid"/>
              <a:miter/>
            </a:ln>
          </p:spPr>
        </p:sp>
        <p:sp>
          <p:nvSpPr>
            <p:cNvPr name="TextBox 5" id="5"/>
            <p:cNvSpPr txBox="true"/>
            <p:nvPr/>
          </p:nvSpPr>
          <p:spPr>
            <a:xfrm>
              <a:off x="152400" y="-38100"/>
              <a:ext cx="1768044" cy="381621"/>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5635114" y="3418464"/>
            <a:ext cx="7065340" cy="939800"/>
          </a:xfrm>
          <a:prstGeom prst="rect">
            <a:avLst/>
          </a:prstGeom>
        </p:spPr>
        <p:txBody>
          <a:bodyPr anchor="t" rtlCol="false" tIns="0" lIns="0" bIns="0" rIns="0">
            <a:spAutoFit/>
          </a:bodyPr>
          <a:lstStyle/>
          <a:p>
            <a:pPr algn="ctr" marL="0" indent="0" lvl="0">
              <a:lnSpc>
                <a:spcPts val="7150"/>
              </a:lnSpc>
            </a:pPr>
            <a:r>
              <a:rPr lang="en-US" sz="6500">
                <a:solidFill>
                  <a:srgbClr val="000000"/>
                </a:solidFill>
                <a:latin typeface="Bobby Jones"/>
              </a:rPr>
              <a:t>4006</a:t>
            </a:r>
          </a:p>
        </p:txBody>
      </p:sp>
      <p:sp>
        <p:nvSpPr>
          <p:cNvPr name="Freeform 7" id="7"/>
          <p:cNvSpPr/>
          <p:nvPr/>
        </p:nvSpPr>
        <p:spPr>
          <a:xfrm flipH="false" flipV="false" rot="-1433272">
            <a:off x="14521733" y="917344"/>
            <a:ext cx="1804751" cy="2697319"/>
          </a:xfrm>
          <a:custGeom>
            <a:avLst/>
            <a:gdLst/>
            <a:ahLst/>
            <a:cxnLst/>
            <a:rect r="r" b="b" t="t" l="l"/>
            <a:pathLst>
              <a:path h="2697319" w="1804751">
                <a:moveTo>
                  <a:pt x="0" y="0"/>
                </a:moveTo>
                <a:lnTo>
                  <a:pt x="1804751" y="0"/>
                </a:lnTo>
                <a:lnTo>
                  <a:pt x="1804751" y="2697319"/>
                </a:lnTo>
                <a:lnTo>
                  <a:pt x="0" y="2697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1720127">
            <a:off x="1159384" y="5245268"/>
            <a:ext cx="1804751" cy="2697319"/>
          </a:xfrm>
          <a:custGeom>
            <a:avLst/>
            <a:gdLst/>
            <a:ahLst/>
            <a:cxnLst/>
            <a:rect r="r" b="b" t="t" l="l"/>
            <a:pathLst>
              <a:path h="2697319" w="1804751">
                <a:moveTo>
                  <a:pt x="0" y="0"/>
                </a:moveTo>
                <a:lnTo>
                  <a:pt x="1804751" y="0"/>
                </a:lnTo>
                <a:lnTo>
                  <a:pt x="1804751" y="2697319"/>
                </a:lnTo>
                <a:lnTo>
                  <a:pt x="0" y="2697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1477719">
            <a:off x="16481258" y="6820081"/>
            <a:ext cx="1148061" cy="1715851"/>
          </a:xfrm>
          <a:custGeom>
            <a:avLst/>
            <a:gdLst/>
            <a:ahLst/>
            <a:cxnLst/>
            <a:rect r="r" b="b" t="t" l="l"/>
            <a:pathLst>
              <a:path h="1715851" w="1148061">
                <a:moveTo>
                  <a:pt x="0" y="0"/>
                </a:moveTo>
                <a:lnTo>
                  <a:pt x="1148060" y="0"/>
                </a:lnTo>
                <a:lnTo>
                  <a:pt x="1148060" y="1715851"/>
                </a:lnTo>
                <a:lnTo>
                  <a:pt x="0" y="17158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1632754">
            <a:off x="2945911" y="1332523"/>
            <a:ext cx="1148061" cy="1715851"/>
          </a:xfrm>
          <a:custGeom>
            <a:avLst/>
            <a:gdLst/>
            <a:ahLst/>
            <a:cxnLst/>
            <a:rect r="r" b="b" t="t" l="l"/>
            <a:pathLst>
              <a:path h="1715851" w="1148061">
                <a:moveTo>
                  <a:pt x="0" y="0"/>
                </a:moveTo>
                <a:lnTo>
                  <a:pt x="1148060" y="0"/>
                </a:lnTo>
                <a:lnTo>
                  <a:pt x="1148060" y="1715851"/>
                </a:lnTo>
                <a:lnTo>
                  <a:pt x="0" y="17158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664053">
            <a:off x="1243086" y="2227135"/>
            <a:ext cx="604288" cy="2292126"/>
          </a:xfrm>
          <a:custGeom>
            <a:avLst/>
            <a:gdLst/>
            <a:ahLst/>
            <a:cxnLst/>
            <a:rect r="r" b="b" t="t" l="l"/>
            <a:pathLst>
              <a:path h="2292126" w="604288">
                <a:moveTo>
                  <a:pt x="0" y="0"/>
                </a:moveTo>
                <a:lnTo>
                  <a:pt x="604288" y="0"/>
                </a:lnTo>
                <a:lnTo>
                  <a:pt x="604288" y="2292126"/>
                </a:lnTo>
                <a:lnTo>
                  <a:pt x="0" y="22921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2004562">
            <a:off x="16729161" y="3659813"/>
            <a:ext cx="472507" cy="1792269"/>
          </a:xfrm>
          <a:custGeom>
            <a:avLst/>
            <a:gdLst/>
            <a:ahLst/>
            <a:cxnLst/>
            <a:rect r="r" b="b" t="t" l="l"/>
            <a:pathLst>
              <a:path h="1792269" w="472507">
                <a:moveTo>
                  <a:pt x="0" y="0"/>
                </a:moveTo>
                <a:lnTo>
                  <a:pt x="472508" y="0"/>
                </a:lnTo>
                <a:lnTo>
                  <a:pt x="472508" y="1792268"/>
                </a:lnTo>
                <a:lnTo>
                  <a:pt x="0" y="17922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2245132">
            <a:off x="14196480" y="8494047"/>
            <a:ext cx="409933" cy="1554920"/>
          </a:xfrm>
          <a:custGeom>
            <a:avLst/>
            <a:gdLst/>
            <a:ahLst/>
            <a:cxnLst/>
            <a:rect r="r" b="b" t="t" l="l"/>
            <a:pathLst>
              <a:path h="1554920" w="409933">
                <a:moveTo>
                  <a:pt x="0" y="0"/>
                </a:moveTo>
                <a:lnTo>
                  <a:pt x="409934" y="0"/>
                </a:lnTo>
                <a:lnTo>
                  <a:pt x="409934" y="1554919"/>
                </a:lnTo>
                <a:lnTo>
                  <a:pt x="0" y="1554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2090071">
            <a:off x="3024486" y="8480840"/>
            <a:ext cx="409933" cy="1554920"/>
          </a:xfrm>
          <a:custGeom>
            <a:avLst/>
            <a:gdLst/>
            <a:ahLst/>
            <a:cxnLst/>
            <a:rect r="r" b="b" t="t" l="l"/>
            <a:pathLst>
              <a:path h="1554920" w="409933">
                <a:moveTo>
                  <a:pt x="0" y="0"/>
                </a:moveTo>
                <a:lnTo>
                  <a:pt x="409933" y="0"/>
                </a:lnTo>
                <a:lnTo>
                  <a:pt x="409933" y="1554920"/>
                </a:lnTo>
                <a:lnTo>
                  <a:pt x="0" y="15549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ABDC2"/>
        </a:solidFill>
      </p:bgPr>
    </p:bg>
    <p:spTree>
      <p:nvGrpSpPr>
        <p:cNvPr id="1" name=""/>
        <p:cNvGrpSpPr/>
        <p:nvPr/>
      </p:nvGrpSpPr>
      <p:grpSpPr>
        <a:xfrm>
          <a:off x="0" y="0"/>
          <a:ext cx="0" cy="0"/>
          <a:chOff x="0" y="0"/>
          <a:chExt cx="0" cy="0"/>
        </a:xfrm>
      </p:grpSpPr>
      <p:sp>
        <p:nvSpPr>
          <p:cNvPr name="TextBox 2" id="2"/>
          <p:cNvSpPr txBox="true"/>
          <p:nvPr/>
        </p:nvSpPr>
        <p:spPr>
          <a:xfrm rot="0">
            <a:off x="555129" y="1962187"/>
            <a:ext cx="17177742" cy="1356996"/>
          </a:xfrm>
          <a:prstGeom prst="rect">
            <a:avLst/>
          </a:prstGeom>
        </p:spPr>
        <p:txBody>
          <a:bodyPr anchor="t" rtlCol="false" tIns="0" lIns="0" bIns="0" rIns="0">
            <a:spAutoFit/>
          </a:bodyPr>
          <a:lstStyle/>
          <a:p>
            <a:pPr algn="ctr">
              <a:lnSpc>
                <a:spcPts val="10779"/>
              </a:lnSpc>
              <a:spcBef>
                <a:spcPct val="0"/>
              </a:spcBef>
            </a:pPr>
            <a:r>
              <a:rPr lang="en-US" sz="7699">
                <a:solidFill>
                  <a:srgbClr val="000000"/>
                </a:solidFill>
                <a:latin typeface="Bloc"/>
              </a:rPr>
              <a:t>BİLİM FUARI ÇAĞRI METNİNE ULAŞMAK IÇIN</a:t>
            </a:r>
          </a:p>
        </p:txBody>
      </p:sp>
      <p:sp>
        <p:nvSpPr>
          <p:cNvPr name="TextBox 3" id="3"/>
          <p:cNvSpPr txBox="true"/>
          <p:nvPr/>
        </p:nvSpPr>
        <p:spPr>
          <a:xfrm rot="0">
            <a:off x="1229753" y="5143183"/>
            <a:ext cx="17058247" cy="1875156"/>
          </a:xfrm>
          <a:prstGeom prst="rect">
            <a:avLst/>
          </a:prstGeom>
        </p:spPr>
        <p:txBody>
          <a:bodyPr anchor="t" rtlCol="false" tIns="0" lIns="0" bIns="0" rIns="0">
            <a:spAutoFit/>
          </a:bodyPr>
          <a:lstStyle/>
          <a:p>
            <a:pPr>
              <a:lnSpc>
                <a:spcPts val="7419"/>
              </a:lnSpc>
            </a:pPr>
            <a:r>
              <a:rPr lang="en-US" sz="5299" u="sng">
                <a:solidFill>
                  <a:srgbClr val="000000"/>
                </a:solidFill>
                <a:latin typeface="Bloc"/>
                <a:hlinkClick r:id="rId2" tooltip="https://tubitak.gov.tr/sites/default/files/18842/4006-a_cagri_metni-ocak2023.pdf"/>
              </a:rPr>
              <a:t>https://tubitak.gov.tr/sites/default/files/18842/4006-a_cagri_metni-ocak2023.pdf</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799127">
            <a:off x="-1083711" y="6809706"/>
            <a:ext cx="5823003" cy="5641034"/>
          </a:xfrm>
          <a:custGeom>
            <a:avLst/>
            <a:gdLst/>
            <a:ahLst/>
            <a:cxnLst/>
            <a:rect r="r" b="b" t="t" l="l"/>
            <a:pathLst>
              <a:path h="5641034" w="5823003">
                <a:moveTo>
                  <a:pt x="0" y="0"/>
                </a:moveTo>
                <a:lnTo>
                  <a:pt x="5823004" y="0"/>
                </a:lnTo>
                <a:lnTo>
                  <a:pt x="5823004" y="5641035"/>
                </a:lnTo>
                <a:lnTo>
                  <a:pt x="0" y="56410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99127">
            <a:off x="14045546" y="-2313098"/>
            <a:ext cx="5823003" cy="5641034"/>
          </a:xfrm>
          <a:custGeom>
            <a:avLst/>
            <a:gdLst/>
            <a:ahLst/>
            <a:cxnLst/>
            <a:rect r="r" b="b" t="t" l="l"/>
            <a:pathLst>
              <a:path h="5641034" w="5823003">
                <a:moveTo>
                  <a:pt x="0" y="0"/>
                </a:moveTo>
                <a:lnTo>
                  <a:pt x="5823003" y="0"/>
                </a:lnTo>
                <a:lnTo>
                  <a:pt x="5823003" y="5641035"/>
                </a:lnTo>
                <a:lnTo>
                  <a:pt x="0" y="56410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37933" y="4963549"/>
            <a:ext cx="1232673" cy="1862555"/>
          </a:xfrm>
          <a:custGeom>
            <a:avLst/>
            <a:gdLst/>
            <a:ahLst/>
            <a:cxnLst/>
            <a:rect r="r" b="b" t="t" l="l"/>
            <a:pathLst>
              <a:path h="1862555" w="1232673">
                <a:moveTo>
                  <a:pt x="0" y="0"/>
                </a:moveTo>
                <a:lnTo>
                  <a:pt x="1232672" y="0"/>
                </a:lnTo>
                <a:lnTo>
                  <a:pt x="1232672" y="1862555"/>
                </a:lnTo>
                <a:lnTo>
                  <a:pt x="0" y="18625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513121">
            <a:off x="1196826" y="160829"/>
            <a:ext cx="1916098" cy="2863733"/>
          </a:xfrm>
          <a:custGeom>
            <a:avLst/>
            <a:gdLst/>
            <a:ahLst/>
            <a:cxnLst/>
            <a:rect r="r" b="b" t="t" l="l"/>
            <a:pathLst>
              <a:path h="2863733" w="1916098">
                <a:moveTo>
                  <a:pt x="0" y="0"/>
                </a:moveTo>
                <a:lnTo>
                  <a:pt x="1916098" y="0"/>
                </a:lnTo>
                <a:lnTo>
                  <a:pt x="1916098" y="2863733"/>
                </a:lnTo>
                <a:lnTo>
                  <a:pt x="0" y="28637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044936">
            <a:off x="10829716" y="517152"/>
            <a:ext cx="2325320" cy="2488183"/>
          </a:xfrm>
          <a:custGeom>
            <a:avLst/>
            <a:gdLst/>
            <a:ahLst/>
            <a:cxnLst/>
            <a:rect r="r" b="b" t="t" l="l"/>
            <a:pathLst>
              <a:path h="2488183" w="2325320">
                <a:moveTo>
                  <a:pt x="0" y="0"/>
                </a:moveTo>
                <a:lnTo>
                  <a:pt x="2325320" y="0"/>
                </a:lnTo>
                <a:lnTo>
                  <a:pt x="2325320" y="2488182"/>
                </a:lnTo>
                <a:lnTo>
                  <a:pt x="0" y="24881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5499631" y="3296289"/>
            <a:ext cx="1943787" cy="2121196"/>
          </a:xfrm>
          <a:custGeom>
            <a:avLst/>
            <a:gdLst/>
            <a:ahLst/>
            <a:cxnLst/>
            <a:rect r="r" b="b" t="t" l="l"/>
            <a:pathLst>
              <a:path h="2121196" w="1943787">
                <a:moveTo>
                  <a:pt x="0" y="0"/>
                </a:moveTo>
                <a:lnTo>
                  <a:pt x="1943787" y="0"/>
                </a:lnTo>
                <a:lnTo>
                  <a:pt x="1943787" y="2121196"/>
                </a:lnTo>
                <a:lnTo>
                  <a:pt x="0" y="212119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1266312">
            <a:off x="16545031" y="7039954"/>
            <a:ext cx="641773" cy="2434312"/>
          </a:xfrm>
          <a:custGeom>
            <a:avLst/>
            <a:gdLst/>
            <a:ahLst/>
            <a:cxnLst/>
            <a:rect r="r" b="b" t="t" l="l"/>
            <a:pathLst>
              <a:path h="2434312" w="641773">
                <a:moveTo>
                  <a:pt x="0" y="0"/>
                </a:moveTo>
                <a:lnTo>
                  <a:pt x="641773" y="0"/>
                </a:lnTo>
                <a:lnTo>
                  <a:pt x="641773" y="2434312"/>
                </a:lnTo>
                <a:lnTo>
                  <a:pt x="0" y="243431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421691" y="8165595"/>
            <a:ext cx="1973331" cy="1768822"/>
          </a:xfrm>
          <a:custGeom>
            <a:avLst/>
            <a:gdLst/>
            <a:ahLst/>
            <a:cxnLst/>
            <a:rect r="r" b="b" t="t" l="l"/>
            <a:pathLst>
              <a:path h="1768822" w="1973331">
                <a:moveTo>
                  <a:pt x="0" y="0"/>
                </a:moveTo>
                <a:lnTo>
                  <a:pt x="1973331" y="0"/>
                </a:lnTo>
                <a:lnTo>
                  <a:pt x="1973331" y="1768823"/>
                </a:lnTo>
                <a:lnTo>
                  <a:pt x="0" y="176882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6883819" y="679727"/>
            <a:ext cx="2260181" cy="2327902"/>
          </a:xfrm>
          <a:custGeom>
            <a:avLst/>
            <a:gdLst/>
            <a:ahLst/>
            <a:cxnLst/>
            <a:rect r="r" b="b" t="t" l="l"/>
            <a:pathLst>
              <a:path h="2327902" w="2260181">
                <a:moveTo>
                  <a:pt x="0" y="0"/>
                </a:moveTo>
                <a:lnTo>
                  <a:pt x="2260181" y="0"/>
                </a:lnTo>
                <a:lnTo>
                  <a:pt x="2260181" y="2327902"/>
                </a:lnTo>
                <a:lnTo>
                  <a:pt x="0" y="232790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nvGrpSpPr>
          <p:cNvPr name="Group 11" id="11"/>
          <p:cNvGrpSpPr>
            <a:grpSpLocks noChangeAspect="true"/>
          </p:cNvGrpSpPr>
          <p:nvPr/>
        </p:nvGrpSpPr>
        <p:grpSpPr>
          <a:xfrm rot="-6466375">
            <a:off x="5967130" y="7478604"/>
            <a:ext cx="990169" cy="1557013"/>
            <a:chOff x="0" y="0"/>
            <a:chExt cx="1042670" cy="1639570"/>
          </a:xfrm>
        </p:grpSpPr>
        <p:sp>
          <p:nvSpPr>
            <p:cNvPr name="Freeform 12" id="12"/>
            <p:cNvSpPr/>
            <p:nvPr/>
          </p:nvSpPr>
          <p:spPr>
            <a:xfrm flipH="false" flipV="false" rot="0">
              <a:off x="44450" y="44450"/>
              <a:ext cx="953770" cy="1550670"/>
            </a:xfrm>
            <a:custGeom>
              <a:avLst/>
              <a:gdLst/>
              <a:ahLst/>
              <a:cxnLst/>
              <a:rect r="r" b="b" t="t" l="l"/>
              <a:pathLst>
                <a:path h="1550670" w="953770">
                  <a:moveTo>
                    <a:pt x="953770" y="838200"/>
                  </a:moveTo>
                  <a:lnTo>
                    <a:pt x="0" y="0"/>
                  </a:lnTo>
                  <a:lnTo>
                    <a:pt x="29210" y="1268730"/>
                  </a:lnTo>
                  <a:lnTo>
                    <a:pt x="337820" y="967740"/>
                  </a:lnTo>
                  <a:lnTo>
                    <a:pt x="609600" y="1550670"/>
                  </a:lnTo>
                  <a:lnTo>
                    <a:pt x="796290" y="1463040"/>
                  </a:lnTo>
                  <a:lnTo>
                    <a:pt x="524510" y="881380"/>
                  </a:lnTo>
                  <a:close/>
                </a:path>
              </a:pathLst>
            </a:custGeom>
            <a:solidFill>
              <a:srgbClr val="ACDCFD"/>
            </a:solidFill>
          </p:spPr>
        </p:sp>
        <p:sp>
          <p:nvSpPr>
            <p:cNvPr name="Freeform 13" id="13"/>
            <p:cNvSpPr/>
            <p:nvPr/>
          </p:nvSpPr>
          <p:spPr>
            <a:xfrm flipH="false" flipV="false" rot="0">
              <a:off x="0" y="-3810"/>
              <a:ext cx="1045210" cy="1643380"/>
            </a:xfrm>
            <a:custGeom>
              <a:avLst/>
              <a:gdLst/>
              <a:ahLst/>
              <a:cxnLst/>
              <a:rect r="r" b="b" t="t" l="l"/>
              <a:pathLst>
                <a:path h="1643380" w="1045210">
                  <a:moveTo>
                    <a:pt x="654050" y="1643380"/>
                  </a:moveTo>
                  <a:cubicBezTo>
                    <a:pt x="648970" y="1643380"/>
                    <a:pt x="643890" y="1642110"/>
                    <a:pt x="638810" y="1640840"/>
                  </a:cubicBezTo>
                  <a:cubicBezTo>
                    <a:pt x="627380" y="1637030"/>
                    <a:pt x="618490" y="1628140"/>
                    <a:pt x="613410" y="1617980"/>
                  </a:cubicBezTo>
                  <a:lnTo>
                    <a:pt x="368300" y="1092200"/>
                  </a:lnTo>
                  <a:lnTo>
                    <a:pt x="105410" y="1348740"/>
                  </a:lnTo>
                  <a:cubicBezTo>
                    <a:pt x="92710" y="1361440"/>
                    <a:pt x="73660" y="1365250"/>
                    <a:pt x="57150" y="1357630"/>
                  </a:cubicBezTo>
                  <a:cubicBezTo>
                    <a:pt x="40640" y="1351280"/>
                    <a:pt x="30480" y="1334770"/>
                    <a:pt x="29210" y="1316990"/>
                  </a:cubicBezTo>
                  <a:lnTo>
                    <a:pt x="0" y="49530"/>
                  </a:lnTo>
                  <a:cubicBezTo>
                    <a:pt x="0" y="31750"/>
                    <a:pt x="10160" y="15240"/>
                    <a:pt x="25400" y="7620"/>
                  </a:cubicBezTo>
                  <a:cubicBezTo>
                    <a:pt x="41910" y="0"/>
                    <a:pt x="60960" y="3810"/>
                    <a:pt x="73660" y="15240"/>
                  </a:cubicBezTo>
                  <a:lnTo>
                    <a:pt x="1027430" y="853440"/>
                  </a:lnTo>
                  <a:cubicBezTo>
                    <a:pt x="1040130" y="864870"/>
                    <a:pt x="1045210" y="883920"/>
                    <a:pt x="1040130" y="900430"/>
                  </a:cubicBezTo>
                  <a:cubicBezTo>
                    <a:pt x="1035050" y="916940"/>
                    <a:pt x="1019810" y="929640"/>
                    <a:pt x="1002030" y="930910"/>
                  </a:cubicBezTo>
                  <a:lnTo>
                    <a:pt x="635000" y="966470"/>
                  </a:lnTo>
                  <a:lnTo>
                    <a:pt x="880110" y="1492250"/>
                  </a:lnTo>
                  <a:cubicBezTo>
                    <a:pt x="890270" y="1515110"/>
                    <a:pt x="881380" y="1540510"/>
                    <a:pt x="858520" y="1550670"/>
                  </a:cubicBezTo>
                  <a:lnTo>
                    <a:pt x="671830" y="1638300"/>
                  </a:lnTo>
                  <a:cubicBezTo>
                    <a:pt x="666750" y="1642110"/>
                    <a:pt x="660400" y="1643380"/>
                    <a:pt x="654050" y="1643380"/>
                  </a:cubicBezTo>
                  <a:close/>
                  <a:moveTo>
                    <a:pt x="382270" y="971550"/>
                  </a:moveTo>
                  <a:cubicBezTo>
                    <a:pt x="384810" y="971550"/>
                    <a:pt x="387350" y="971550"/>
                    <a:pt x="389890" y="972820"/>
                  </a:cubicBezTo>
                  <a:cubicBezTo>
                    <a:pt x="403860" y="975360"/>
                    <a:pt x="416560" y="984250"/>
                    <a:pt x="421640" y="998220"/>
                  </a:cubicBezTo>
                  <a:lnTo>
                    <a:pt x="674370" y="1540510"/>
                  </a:lnTo>
                  <a:lnTo>
                    <a:pt x="781050" y="1490980"/>
                  </a:lnTo>
                  <a:lnTo>
                    <a:pt x="528320" y="947420"/>
                  </a:lnTo>
                  <a:cubicBezTo>
                    <a:pt x="521970" y="934720"/>
                    <a:pt x="523240" y="919480"/>
                    <a:pt x="529590" y="906780"/>
                  </a:cubicBezTo>
                  <a:cubicBezTo>
                    <a:pt x="535940" y="894080"/>
                    <a:pt x="549910" y="886460"/>
                    <a:pt x="563880" y="883920"/>
                  </a:cubicBezTo>
                  <a:lnTo>
                    <a:pt x="891540" y="850900"/>
                  </a:lnTo>
                  <a:lnTo>
                    <a:pt x="91440" y="147320"/>
                  </a:lnTo>
                  <a:lnTo>
                    <a:pt x="115570" y="1212850"/>
                  </a:lnTo>
                  <a:lnTo>
                    <a:pt x="350520" y="982980"/>
                  </a:lnTo>
                  <a:cubicBezTo>
                    <a:pt x="359410" y="976630"/>
                    <a:pt x="370840" y="971550"/>
                    <a:pt x="382270" y="971550"/>
                  </a:cubicBezTo>
                  <a:close/>
                </a:path>
              </a:pathLst>
            </a:custGeom>
            <a:solidFill>
              <a:srgbClr val="141313"/>
            </a:solidFill>
          </p:spPr>
        </p:sp>
      </p:grpSp>
      <p:sp>
        <p:nvSpPr>
          <p:cNvPr name="Freeform 14" id="14"/>
          <p:cNvSpPr/>
          <p:nvPr/>
        </p:nvSpPr>
        <p:spPr>
          <a:xfrm flipH="false" flipV="false" rot="-10674700">
            <a:off x="9589421" y="7396412"/>
            <a:ext cx="2260181" cy="2327902"/>
          </a:xfrm>
          <a:custGeom>
            <a:avLst/>
            <a:gdLst/>
            <a:ahLst/>
            <a:cxnLst/>
            <a:rect r="r" b="b" t="t" l="l"/>
            <a:pathLst>
              <a:path h="2327902" w="2260181">
                <a:moveTo>
                  <a:pt x="0" y="0"/>
                </a:moveTo>
                <a:lnTo>
                  <a:pt x="2260181" y="0"/>
                </a:lnTo>
                <a:lnTo>
                  <a:pt x="2260181" y="2327902"/>
                </a:lnTo>
                <a:lnTo>
                  <a:pt x="0" y="232790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5" id="15"/>
          <p:cNvSpPr txBox="true"/>
          <p:nvPr/>
        </p:nvSpPr>
        <p:spPr>
          <a:xfrm rot="0">
            <a:off x="2570605" y="3450720"/>
            <a:ext cx="12455203" cy="4714875"/>
          </a:xfrm>
          <a:prstGeom prst="rect">
            <a:avLst/>
          </a:prstGeom>
        </p:spPr>
        <p:txBody>
          <a:bodyPr anchor="t" rtlCol="false" tIns="0" lIns="0" bIns="0" rIns="0">
            <a:spAutoFit/>
          </a:bodyPr>
          <a:lstStyle/>
          <a:p>
            <a:pPr algn="ctr">
              <a:lnSpc>
                <a:spcPts val="12000"/>
              </a:lnSpc>
            </a:pPr>
            <a:r>
              <a:rPr lang="en-US" sz="12000">
                <a:solidFill>
                  <a:srgbClr val="000000"/>
                </a:solidFill>
                <a:latin typeface="Bloc"/>
              </a:rPr>
              <a:t>2204-A Lise Öğrencileri Araştırma Projeleri Yarışması</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ACDCFD"/>
        </a:solidFill>
      </p:bgPr>
    </p:bg>
    <p:spTree>
      <p:nvGrpSpPr>
        <p:cNvPr id="1" name=""/>
        <p:cNvGrpSpPr/>
        <p:nvPr/>
      </p:nvGrpSpPr>
      <p:grpSpPr>
        <a:xfrm>
          <a:off x="0" y="0"/>
          <a:ext cx="0" cy="0"/>
          <a:chOff x="0" y="0"/>
          <a:chExt cx="0" cy="0"/>
        </a:xfrm>
      </p:grpSpPr>
      <p:sp>
        <p:nvSpPr>
          <p:cNvPr name="TextBox 2" id="2"/>
          <p:cNvSpPr txBox="true"/>
          <p:nvPr/>
        </p:nvSpPr>
        <p:spPr>
          <a:xfrm rot="0">
            <a:off x="1028700" y="4187524"/>
            <a:ext cx="8303985" cy="2242107"/>
          </a:xfrm>
          <a:prstGeom prst="rect">
            <a:avLst/>
          </a:prstGeom>
        </p:spPr>
        <p:txBody>
          <a:bodyPr anchor="t" rtlCol="false" tIns="0" lIns="0" bIns="0" rIns="0">
            <a:spAutoFit/>
          </a:bodyPr>
          <a:lstStyle/>
          <a:p>
            <a:pPr>
              <a:lnSpc>
                <a:spcPts val="3521"/>
              </a:lnSpc>
            </a:pPr>
            <a:r>
              <a:rPr lang="en-US" sz="3521">
                <a:solidFill>
                  <a:srgbClr val="000000"/>
                </a:solidFill>
                <a:latin typeface="Bloc"/>
              </a:rPr>
              <a:t>   Bir projede sadece bir danışman görev alabilir ve danışman birden fazla projeye danışmanlık yapabilir. Danışman için alan sınırlaması yoktur. Projede danışman olması zorunludur. </a:t>
            </a:r>
          </a:p>
        </p:txBody>
      </p:sp>
      <p:sp>
        <p:nvSpPr>
          <p:cNvPr name="TextBox 3" id="3"/>
          <p:cNvSpPr txBox="true"/>
          <p:nvPr/>
        </p:nvSpPr>
        <p:spPr>
          <a:xfrm rot="0">
            <a:off x="10146333" y="4108427"/>
            <a:ext cx="7112967" cy="1375409"/>
          </a:xfrm>
          <a:prstGeom prst="rect">
            <a:avLst/>
          </a:prstGeom>
        </p:spPr>
        <p:txBody>
          <a:bodyPr anchor="t" rtlCol="false" tIns="0" lIns="0" bIns="0" rIns="0">
            <a:spAutoFit/>
          </a:bodyPr>
          <a:lstStyle/>
          <a:p>
            <a:pPr>
              <a:lnSpc>
                <a:spcPts val="5279"/>
              </a:lnSpc>
            </a:pPr>
            <a:r>
              <a:rPr lang="en-US" sz="4799">
                <a:solidFill>
                  <a:srgbClr val="000000"/>
                </a:solidFill>
                <a:latin typeface="Bloc"/>
              </a:rPr>
              <a:t>  Projelerin başvurusu EKSİKSİZ olmalıdır.</a:t>
            </a:r>
          </a:p>
        </p:txBody>
      </p:sp>
      <p:grpSp>
        <p:nvGrpSpPr>
          <p:cNvPr name="Group 4" id="4"/>
          <p:cNvGrpSpPr/>
          <p:nvPr/>
        </p:nvGrpSpPr>
        <p:grpSpPr>
          <a:xfrm rot="0">
            <a:off x="1028700" y="1028700"/>
            <a:ext cx="16230600" cy="1094756"/>
            <a:chOff x="0" y="0"/>
            <a:chExt cx="4274726" cy="288331"/>
          </a:xfrm>
        </p:grpSpPr>
        <p:sp>
          <p:nvSpPr>
            <p:cNvPr name="Freeform 5" id="5"/>
            <p:cNvSpPr/>
            <p:nvPr/>
          </p:nvSpPr>
          <p:spPr>
            <a:xfrm flipH="false" flipV="false" rot="0">
              <a:off x="0" y="0"/>
              <a:ext cx="4274726" cy="288331"/>
            </a:xfrm>
            <a:custGeom>
              <a:avLst/>
              <a:gdLst/>
              <a:ahLst/>
              <a:cxnLst/>
              <a:rect r="r" b="b" t="t" l="l"/>
              <a:pathLst>
                <a:path h="288331" w="4274726">
                  <a:moveTo>
                    <a:pt x="4071526" y="0"/>
                  </a:moveTo>
                  <a:lnTo>
                    <a:pt x="203200" y="0"/>
                  </a:lnTo>
                  <a:lnTo>
                    <a:pt x="0" y="144165"/>
                  </a:lnTo>
                  <a:lnTo>
                    <a:pt x="203200" y="288331"/>
                  </a:lnTo>
                  <a:lnTo>
                    <a:pt x="4071526" y="288331"/>
                  </a:lnTo>
                  <a:lnTo>
                    <a:pt x="4274726" y="144165"/>
                  </a:lnTo>
                  <a:lnTo>
                    <a:pt x="4071526" y="0"/>
                  </a:lnTo>
                  <a:close/>
                </a:path>
              </a:pathLst>
            </a:custGeom>
            <a:solidFill>
              <a:srgbClr val="FFFFFF"/>
            </a:solidFill>
            <a:ln w="66675" cap="sq">
              <a:solidFill>
                <a:srgbClr val="000000"/>
              </a:solidFill>
              <a:prstDash val="solid"/>
              <a:miter/>
            </a:ln>
          </p:spPr>
        </p:sp>
        <p:sp>
          <p:nvSpPr>
            <p:cNvPr name="TextBox 6" id="6"/>
            <p:cNvSpPr txBox="true"/>
            <p:nvPr/>
          </p:nvSpPr>
          <p:spPr>
            <a:xfrm>
              <a:off x="152400" y="-38100"/>
              <a:ext cx="3969926" cy="326431"/>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1028700" y="1042678"/>
            <a:ext cx="16230600" cy="1028700"/>
          </a:xfrm>
          <a:prstGeom prst="rect">
            <a:avLst/>
          </a:prstGeom>
        </p:spPr>
        <p:txBody>
          <a:bodyPr anchor="t" rtlCol="false" tIns="0" lIns="0" bIns="0" rIns="0">
            <a:spAutoFit/>
          </a:bodyPr>
          <a:lstStyle/>
          <a:p>
            <a:pPr algn="ctr" marL="0" indent="0" lvl="0">
              <a:lnSpc>
                <a:spcPts val="7800"/>
              </a:lnSpc>
              <a:spcBef>
                <a:spcPct val="0"/>
              </a:spcBef>
            </a:pPr>
            <a:r>
              <a:rPr lang="en-US" sz="6500">
                <a:solidFill>
                  <a:srgbClr val="000000"/>
                </a:solidFill>
                <a:latin typeface="Bloc Heavy"/>
              </a:rPr>
              <a:t>BAŞVURU KOŞULLARI</a:t>
            </a:r>
          </a:p>
        </p:txBody>
      </p:sp>
      <p:sp>
        <p:nvSpPr>
          <p:cNvPr name="TextBox 8" id="8"/>
          <p:cNvSpPr txBox="true"/>
          <p:nvPr/>
        </p:nvSpPr>
        <p:spPr>
          <a:xfrm rot="0">
            <a:off x="1028700" y="6537541"/>
            <a:ext cx="8503598" cy="1521970"/>
          </a:xfrm>
          <a:prstGeom prst="rect">
            <a:avLst/>
          </a:prstGeom>
        </p:spPr>
        <p:txBody>
          <a:bodyPr anchor="t" rtlCol="false" tIns="0" lIns="0" bIns="0" rIns="0">
            <a:spAutoFit/>
          </a:bodyPr>
          <a:lstStyle/>
          <a:p>
            <a:pPr>
              <a:lnSpc>
                <a:spcPts val="3949"/>
              </a:lnSpc>
            </a:pPr>
            <a:r>
              <a:rPr lang="en-US" sz="3590">
                <a:solidFill>
                  <a:srgbClr val="000000"/>
                </a:solidFill>
                <a:latin typeface="Bloc"/>
              </a:rPr>
              <a:t>   Daha önce yapılmış veya aynı anda yapılan projelerin benzerlilk göstermesi durumunda başvuru kabul edilemez.</a:t>
            </a:r>
          </a:p>
        </p:txBody>
      </p:sp>
      <p:sp>
        <p:nvSpPr>
          <p:cNvPr name="TextBox 9" id="9"/>
          <p:cNvSpPr txBox="true"/>
          <p:nvPr/>
        </p:nvSpPr>
        <p:spPr>
          <a:xfrm rot="0">
            <a:off x="1028700" y="8299524"/>
            <a:ext cx="7815215" cy="1580515"/>
          </a:xfrm>
          <a:prstGeom prst="rect">
            <a:avLst/>
          </a:prstGeom>
        </p:spPr>
        <p:txBody>
          <a:bodyPr anchor="t" rtlCol="false" tIns="0" lIns="0" bIns="0" rIns="0">
            <a:spAutoFit/>
          </a:bodyPr>
          <a:lstStyle/>
          <a:p>
            <a:pPr>
              <a:lnSpc>
                <a:spcPts val="4069"/>
              </a:lnSpc>
            </a:pPr>
            <a:r>
              <a:rPr lang="en-US" sz="3699">
                <a:solidFill>
                  <a:srgbClr val="000000"/>
                </a:solidFill>
                <a:latin typeface="Bloc"/>
              </a:rPr>
              <a:t>   Yarışmaya başvuruda bulunacak bir projedeki öğrenciler ve danışman farklı okullardan olabilir.</a:t>
            </a:r>
          </a:p>
        </p:txBody>
      </p:sp>
      <p:sp>
        <p:nvSpPr>
          <p:cNvPr name="TextBox 10" id="10"/>
          <p:cNvSpPr txBox="true"/>
          <p:nvPr/>
        </p:nvSpPr>
        <p:spPr>
          <a:xfrm rot="0">
            <a:off x="1028700" y="2625587"/>
            <a:ext cx="7177107" cy="1416716"/>
          </a:xfrm>
          <a:prstGeom prst="rect">
            <a:avLst/>
          </a:prstGeom>
        </p:spPr>
        <p:txBody>
          <a:bodyPr anchor="t" rtlCol="false" tIns="0" lIns="0" bIns="0" rIns="0">
            <a:spAutoFit/>
          </a:bodyPr>
          <a:lstStyle/>
          <a:p>
            <a:pPr>
              <a:lnSpc>
                <a:spcPts val="3651"/>
              </a:lnSpc>
            </a:pPr>
            <a:r>
              <a:rPr lang="en-US" sz="3651">
                <a:solidFill>
                  <a:srgbClr val="000000"/>
                </a:solidFill>
                <a:latin typeface="Bloc"/>
              </a:rPr>
              <a:t>   Yarışmaya Türkiye Cumhuriyeti ve K.K.T.C’de öğrenim gören tüm lise öğrencileri katılabilir.</a:t>
            </a:r>
          </a:p>
        </p:txBody>
      </p:sp>
      <p:sp>
        <p:nvSpPr>
          <p:cNvPr name="Freeform 11" id="11"/>
          <p:cNvSpPr/>
          <p:nvPr/>
        </p:nvSpPr>
        <p:spPr>
          <a:xfrm flipH="true" flipV="false" rot="0">
            <a:off x="193892" y="117021"/>
            <a:ext cx="1669615" cy="1496582"/>
          </a:xfrm>
          <a:custGeom>
            <a:avLst/>
            <a:gdLst/>
            <a:ahLst/>
            <a:cxnLst/>
            <a:rect r="r" b="b" t="t" l="l"/>
            <a:pathLst>
              <a:path h="1496582" w="1669615">
                <a:moveTo>
                  <a:pt x="1669616" y="0"/>
                </a:moveTo>
                <a:lnTo>
                  <a:pt x="0" y="0"/>
                </a:lnTo>
                <a:lnTo>
                  <a:pt x="0" y="1496582"/>
                </a:lnTo>
                <a:lnTo>
                  <a:pt x="1669616" y="1496582"/>
                </a:lnTo>
                <a:lnTo>
                  <a:pt x="1669616"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6424492" y="117021"/>
            <a:ext cx="1669615" cy="1496582"/>
          </a:xfrm>
          <a:custGeom>
            <a:avLst/>
            <a:gdLst/>
            <a:ahLst/>
            <a:cxnLst/>
            <a:rect r="r" b="b" t="t" l="l"/>
            <a:pathLst>
              <a:path h="1496582" w="1669615">
                <a:moveTo>
                  <a:pt x="0" y="0"/>
                </a:moveTo>
                <a:lnTo>
                  <a:pt x="1669616" y="0"/>
                </a:lnTo>
                <a:lnTo>
                  <a:pt x="1669616" y="1496582"/>
                </a:lnTo>
                <a:lnTo>
                  <a:pt x="0" y="14965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10146333" y="2344926"/>
            <a:ext cx="7112967" cy="1456595"/>
          </a:xfrm>
          <a:prstGeom prst="rect">
            <a:avLst/>
          </a:prstGeom>
        </p:spPr>
        <p:txBody>
          <a:bodyPr anchor="t" rtlCol="false" tIns="0" lIns="0" bIns="0" rIns="0">
            <a:spAutoFit/>
          </a:bodyPr>
          <a:lstStyle/>
          <a:p>
            <a:pPr>
              <a:lnSpc>
                <a:spcPts val="3721"/>
              </a:lnSpc>
            </a:pPr>
            <a:r>
              <a:rPr lang="en-US" sz="3721">
                <a:solidFill>
                  <a:srgbClr val="000000"/>
                </a:solidFill>
                <a:latin typeface="Bloc"/>
              </a:rPr>
              <a:t>   Yarışmaya her öğrenci yalnızca bir proje ile katılabilir ve her proje en çok üç öğrenci tarafından hazırlanır</a:t>
            </a:r>
          </a:p>
        </p:txBody>
      </p:sp>
      <p:sp>
        <p:nvSpPr>
          <p:cNvPr name="TextBox 14" id="14"/>
          <p:cNvSpPr txBox="true"/>
          <p:nvPr/>
        </p:nvSpPr>
        <p:spPr>
          <a:xfrm rot="0">
            <a:off x="9990956" y="5912462"/>
            <a:ext cx="7604075" cy="615951"/>
          </a:xfrm>
          <a:prstGeom prst="rect">
            <a:avLst/>
          </a:prstGeom>
        </p:spPr>
        <p:txBody>
          <a:bodyPr anchor="t" rtlCol="false" tIns="0" lIns="0" bIns="0" rIns="0">
            <a:spAutoFit/>
          </a:bodyPr>
          <a:lstStyle/>
          <a:p>
            <a:pPr algn="ctr">
              <a:lnSpc>
                <a:spcPts val="4899"/>
              </a:lnSpc>
              <a:spcBef>
                <a:spcPct val="0"/>
              </a:spcBef>
            </a:pPr>
            <a:r>
              <a:rPr lang="en-US" sz="3499">
                <a:solidFill>
                  <a:srgbClr val="000000"/>
                </a:solidFill>
                <a:latin typeface="Bloc"/>
              </a:rPr>
              <a:t>   Başvurular PDF formatında yüklenmelidir.</a:t>
            </a:r>
          </a:p>
        </p:txBody>
      </p:sp>
      <p:sp>
        <p:nvSpPr>
          <p:cNvPr name="TextBox 15" id="15"/>
          <p:cNvSpPr txBox="true"/>
          <p:nvPr/>
        </p:nvSpPr>
        <p:spPr>
          <a:xfrm rot="0">
            <a:off x="10146333" y="6916890"/>
            <a:ext cx="7112967" cy="1315721"/>
          </a:xfrm>
          <a:prstGeom prst="rect">
            <a:avLst/>
          </a:prstGeom>
        </p:spPr>
        <p:txBody>
          <a:bodyPr anchor="t" rtlCol="false" tIns="0" lIns="0" bIns="0" rIns="0">
            <a:spAutoFit/>
          </a:bodyPr>
          <a:lstStyle/>
          <a:p>
            <a:pPr>
              <a:lnSpc>
                <a:spcPts val="5179"/>
              </a:lnSpc>
              <a:spcBef>
                <a:spcPct val="0"/>
              </a:spcBef>
            </a:pPr>
            <a:r>
              <a:rPr lang="en-US" sz="3699">
                <a:solidFill>
                  <a:srgbClr val="000000"/>
                </a:solidFill>
                <a:latin typeface="Bloc"/>
              </a:rPr>
              <a:t>   Başvuru yapılan Tematik Alanla projenin içeriği örtüşmelidir.</a:t>
            </a:r>
          </a:p>
        </p:txBody>
      </p:sp>
      <p:sp>
        <p:nvSpPr>
          <p:cNvPr name="TextBox 16" id="16"/>
          <p:cNvSpPr txBox="true"/>
          <p:nvPr/>
        </p:nvSpPr>
        <p:spPr>
          <a:xfrm rot="0">
            <a:off x="10104864" y="8318336"/>
            <a:ext cx="7154436" cy="1279919"/>
          </a:xfrm>
          <a:prstGeom prst="rect">
            <a:avLst/>
          </a:prstGeom>
        </p:spPr>
        <p:txBody>
          <a:bodyPr anchor="t" rtlCol="false" tIns="0" lIns="0" bIns="0" rIns="0">
            <a:spAutoFit/>
          </a:bodyPr>
          <a:lstStyle/>
          <a:p>
            <a:pPr>
              <a:lnSpc>
                <a:spcPts val="5053"/>
              </a:lnSpc>
              <a:spcBef>
                <a:spcPct val="0"/>
              </a:spcBef>
            </a:pPr>
            <a:r>
              <a:rPr lang="en-US" sz="3609">
                <a:solidFill>
                  <a:srgbClr val="000000"/>
                </a:solidFill>
                <a:latin typeface="Bloc"/>
              </a:rPr>
              <a:t>   </a:t>
            </a:r>
            <a:r>
              <a:rPr lang="en-US" sz="3609">
                <a:solidFill>
                  <a:srgbClr val="000000"/>
                </a:solidFill>
                <a:latin typeface="Bloc"/>
              </a:rPr>
              <a:t>Yarışmaya katılacak öğrenciler 20 yaşından gün almamış olmalıdır.</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FE9EB"/>
        </a:solidFill>
      </p:bgPr>
    </p:bg>
    <p:spTree>
      <p:nvGrpSpPr>
        <p:cNvPr id="1" name=""/>
        <p:cNvGrpSpPr/>
        <p:nvPr/>
      </p:nvGrpSpPr>
      <p:grpSpPr>
        <a:xfrm>
          <a:off x="0" y="0"/>
          <a:ext cx="0" cy="0"/>
          <a:chOff x="0" y="0"/>
          <a:chExt cx="0" cy="0"/>
        </a:xfrm>
      </p:grpSpPr>
      <p:grpSp>
        <p:nvGrpSpPr>
          <p:cNvPr name="Group 2" id="2"/>
          <p:cNvGrpSpPr/>
          <p:nvPr/>
        </p:nvGrpSpPr>
        <p:grpSpPr>
          <a:xfrm rot="0">
            <a:off x="1562537" y="1541284"/>
            <a:ext cx="10805324" cy="1225559"/>
            <a:chOff x="0" y="0"/>
            <a:chExt cx="2845847" cy="322781"/>
          </a:xfrm>
        </p:grpSpPr>
        <p:sp>
          <p:nvSpPr>
            <p:cNvPr name="Freeform 3" id="3"/>
            <p:cNvSpPr/>
            <p:nvPr/>
          </p:nvSpPr>
          <p:spPr>
            <a:xfrm flipH="false" flipV="false" rot="0">
              <a:off x="0" y="0"/>
              <a:ext cx="2845847" cy="322781"/>
            </a:xfrm>
            <a:custGeom>
              <a:avLst/>
              <a:gdLst/>
              <a:ahLst/>
              <a:cxnLst/>
              <a:rect r="r" b="b" t="t" l="l"/>
              <a:pathLst>
                <a:path h="322781" w="2845847">
                  <a:moveTo>
                    <a:pt x="2642647" y="0"/>
                  </a:moveTo>
                  <a:lnTo>
                    <a:pt x="203200" y="0"/>
                  </a:lnTo>
                  <a:lnTo>
                    <a:pt x="0" y="161390"/>
                  </a:lnTo>
                  <a:lnTo>
                    <a:pt x="203200" y="322781"/>
                  </a:lnTo>
                  <a:lnTo>
                    <a:pt x="2642647" y="322781"/>
                  </a:lnTo>
                  <a:lnTo>
                    <a:pt x="2845847" y="161390"/>
                  </a:lnTo>
                  <a:lnTo>
                    <a:pt x="2642647" y="0"/>
                  </a:lnTo>
                  <a:close/>
                </a:path>
              </a:pathLst>
            </a:custGeom>
            <a:solidFill>
              <a:srgbClr val="FFFFFF"/>
            </a:solidFill>
            <a:ln w="66675" cap="sq">
              <a:solidFill>
                <a:srgbClr val="000000"/>
              </a:solidFill>
              <a:prstDash val="solid"/>
              <a:miter/>
            </a:ln>
          </p:spPr>
        </p:sp>
        <p:sp>
          <p:nvSpPr>
            <p:cNvPr name="TextBox 4" id="4"/>
            <p:cNvSpPr txBox="true"/>
            <p:nvPr/>
          </p:nvSpPr>
          <p:spPr>
            <a:xfrm>
              <a:off x="152400" y="-38100"/>
              <a:ext cx="2541047" cy="360881"/>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5484359" y="8718972"/>
            <a:ext cx="1332334" cy="1320222"/>
          </a:xfrm>
          <a:custGeom>
            <a:avLst/>
            <a:gdLst/>
            <a:ahLst/>
            <a:cxnLst/>
            <a:rect r="r" b="b" t="t" l="l"/>
            <a:pathLst>
              <a:path h="1320222" w="1332334">
                <a:moveTo>
                  <a:pt x="0" y="0"/>
                </a:moveTo>
                <a:lnTo>
                  <a:pt x="1332334" y="0"/>
                </a:lnTo>
                <a:lnTo>
                  <a:pt x="1332334" y="1320222"/>
                </a:lnTo>
                <a:lnTo>
                  <a:pt x="0" y="13202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309909" y="299065"/>
            <a:ext cx="1252628" cy="1241241"/>
          </a:xfrm>
          <a:custGeom>
            <a:avLst/>
            <a:gdLst/>
            <a:ahLst/>
            <a:cxnLst/>
            <a:rect r="r" b="b" t="t" l="l"/>
            <a:pathLst>
              <a:path h="1241241" w="1252628">
                <a:moveTo>
                  <a:pt x="1252628" y="0"/>
                </a:moveTo>
                <a:lnTo>
                  <a:pt x="0" y="0"/>
                </a:lnTo>
                <a:lnTo>
                  <a:pt x="0" y="1241241"/>
                </a:lnTo>
                <a:lnTo>
                  <a:pt x="1252628" y="1241241"/>
                </a:lnTo>
                <a:lnTo>
                  <a:pt x="125262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false" rot="0">
            <a:off x="17122688" y="8792285"/>
            <a:ext cx="843880" cy="836208"/>
          </a:xfrm>
          <a:custGeom>
            <a:avLst/>
            <a:gdLst/>
            <a:ahLst/>
            <a:cxnLst/>
            <a:rect r="r" b="b" t="t" l="l"/>
            <a:pathLst>
              <a:path h="836208" w="843880">
                <a:moveTo>
                  <a:pt x="843879" y="0"/>
                </a:moveTo>
                <a:lnTo>
                  <a:pt x="0" y="0"/>
                </a:lnTo>
                <a:lnTo>
                  <a:pt x="0" y="836207"/>
                </a:lnTo>
                <a:lnTo>
                  <a:pt x="843879" y="836207"/>
                </a:lnTo>
                <a:lnTo>
                  <a:pt x="84387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280469" y="5292563"/>
            <a:ext cx="5807485" cy="4994437"/>
          </a:xfrm>
          <a:custGeom>
            <a:avLst/>
            <a:gdLst/>
            <a:ahLst/>
            <a:cxnLst/>
            <a:rect r="r" b="b" t="t" l="l"/>
            <a:pathLst>
              <a:path h="4994437" w="5807485">
                <a:moveTo>
                  <a:pt x="0" y="0"/>
                </a:moveTo>
                <a:lnTo>
                  <a:pt x="5807485" y="0"/>
                </a:lnTo>
                <a:lnTo>
                  <a:pt x="5807485" y="4994437"/>
                </a:lnTo>
                <a:lnTo>
                  <a:pt x="0" y="49944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2367861" y="1028700"/>
            <a:ext cx="5103628" cy="4114800"/>
          </a:xfrm>
          <a:custGeom>
            <a:avLst/>
            <a:gdLst/>
            <a:ahLst/>
            <a:cxnLst/>
            <a:rect r="r" b="b" t="t" l="l"/>
            <a:pathLst>
              <a:path h="4114800" w="5103628">
                <a:moveTo>
                  <a:pt x="0" y="0"/>
                </a:moveTo>
                <a:lnTo>
                  <a:pt x="5103628" y="0"/>
                </a:lnTo>
                <a:lnTo>
                  <a:pt x="5103628" y="4114800"/>
                </a:lnTo>
                <a:lnTo>
                  <a:pt x="0" y="4114800"/>
                </a:lnTo>
                <a:lnTo>
                  <a:pt x="0" y="0"/>
                </a:lnTo>
                <a:close/>
              </a:path>
            </a:pathLst>
          </a:custGeom>
          <a:blipFill>
            <a:blip r:embed="rId6"/>
            <a:stretch>
              <a:fillRect l="0" t="0" r="0" b="0"/>
            </a:stretch>
          </a:blipFill>
        </p:spPr>
      </p:sp>
      <p:sp>
        <p:nvSpPr>
          <p:cNvPr name="TextBox 10" id="10"/>
          <p:cNvSpPr txBox="true"/>
          <p:nvPr/>
        </p:nvSpPr>
        <p:spPr>
          <a:xfrm rot="0">
            <a:off x="6392754" y="6184043"/>
            <a:ext cx="10729934" cy="1895475"/>
          </a:xfrm>
          <a:prstGeom prst="rect">
            <a:avLst/>
          </a:prstGeom>
        </p:spPr>
        <p:txBody>
          <a:bodyPr anchor="t" rtlCol="false" tIns="0" lIns="0" bIns="0" rIns="0">
            <a:spAutoFit/>
          </a:bodyPr>
          <a:lstStyle/>
          <a:p>
            <a:pPr marL="0" indent="0" lvl="0">
              <a:lnSpc>
                <a:spcPts val="4919"/>
              </a:lnSpc>
            </a:pPr>
            <a:r>
              <a:rPr lang="en-US" sz="4099">
                <a:solidFill>
                  <a:srgbClr val="000000"/>
                </a:solidFill>
                <a:latin typeface="Bloc"/>
              </a:rPr>
              <a:t>    Danışman sisteme kendi kullanıcı adı ve şifresi ile giriş yapar. Proje ve projedeki tüm öğrencilerin bilgilerini kendi bilgileriyle birlikte sisteme kaydeder</a:t>
            </a:r>
          </a:p>
        </p:txBody>
      </p:sp>
      <p:sp>
        <p:nvSpPr>
          <p:cNvPr name="TextBox 11" id="11"/>
          <p:cNvSpPr txBox="true"/>
          <p:nvPr/>
        </p:nvSpPr>
        <p:spPr>
          <a:xfrm rot="0">
            <a:off x="1281666" y="3011822"/>
            <a:ext cx="11086195" cy="3028950"/>
          </a:xfrm>
          <a:prstGeom prst="rect">
            <a:avLst/>
          </a:prstGeom>
        </p:spPr>
        <p:txBody>
          <a:bodyPr anchor="t" rtlCol="false" tIns="0" lIns="0" bIns="0" rIns="0">
            <a:spAutoFit/>
          </a:bodyPr>
          <a:lstStyle/>
          <a:p>
            <a:pPr marL="0" indent="0" lvl="0">
              <a:lnSpc>
                <a:spcPts val="4756"/>
              </a:lnSpc>
            </a:pPr>
            <a:r>
              <a:rPr lang="en-US" sz="3963">
                <a:solidFill>
                  <a:srgbClr val="000000"/>
                </a:solidFill>
                <a:latin typeface="Bloc"/>
              </a:rPr>
              <a:t>Lise Öğrencileri Araştırma Projeleri Yarışması Proje Rehberine göre hazırlanan ve tamamlanan projelerin başvuruları, Çağrı Takviminde belirtilen tarihler arasında BİDEB Başvuru ve İzleme Sistemi üzerinden çevrim içi olarak yapılır.</a:t>
            </a:r>
          </a:p>
        </p:txBody>
      </p:sp>
      <p:sp>
        <p:nvSpPr>
          <p:cNvPr name="TextBox 12" id="12"/>
          <p:cNvSpPr txBox="true"/>
          <p:nvPr/>
        </p:nvSpPr>
        <p:spPr>
          <a:xfrm rot="0">
            <a:off x="1562537" y="1747663"/>
            <a:ext cx="10560509" cy="898525"/>
          </a:xfrm>
          <a:prstGeom prst="rect">
            <a:avLst/>
          </a:prstGeom>
        </p:spPr>
        <p:txBody>
          <a:bodyPr anchor="t" rtlCol="false" tIns="0" lIns="0" bIns="0" rIns="0">
            <a:spAutoFit/>
          </a:bodyPr>
          <a:lstStyle/>
          <a:p>
            <a:pPr algn="ctr" marL="0" indent="0" lvl="0">
              <a:lnSpc>
                <a:spcPts val="6500"/>
              </a:lnSpc>
            </a:pPr>
            <a:r>
              <a:rPr lang="en-US" sz="6500">
                <a:solidFill>
                  <a:srgbClr val="000000"/>
                </a:solidFill>
                <a:latin typeface="Bloc"/>
              </a:rPr>
              <a:t>BAŞVURU YÖNTEMİ</a:t>
            </a:r>
          </a:p>
        </p:txBody>
      </p:sp>
      <p:sp>
        <p:nvSpPr>
          <p:cNvPr name="TextBox 13" id="13"/>
          <p:cNvSpPr txBox="true"/>
          <p:nvPr/>
        </p:nvSpPr>
        <p:spPr>
          <a:xfrm rot="0">
            <a:off x="6392754" y="8170533"/>
            <a:ext cx="10729934" cy="1457960"/>
          </a:xfrm>
          <a:prstGeom prst="rect">
            <a:avLst/>
          </a:prstGeom>
        </p:spPr>
        <p:txBody>
          <a:bodyPr anchor="t" rtlCol="false" tIns="0" lIns="0" bIns="0" rIns="0">
            <a:spAutoFit/>
          </a:bodyPr>
          <a:lstStyle/>
          <a:p>
            <a:pPr>
              <a:lnSpc>
                <a:spcPts val="5740"/>
              </a:lnSpc>
              <a:spcBef>
                <a:spcPct val="0"/>
              </a:spcBef>
            </a:pPr>
            <a:r>
              <a:rPr lang="en-US" sz="4100">
                <a:solidFill>
                  <a:srgbClr val="000000"/>
                </a:solidFill>
                <a:latin typeface="Bloc"/>
              </a:rPr>
              <a:t>    Danışmanın ve öğrencilerin fotoğraflarının en az 6 ay önce çekilmiş olması gerekmektedir.</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ACDCFD"/>
        </a:solidFill>
      </p:bgPr>
    </p:bg>
    <p:spTree>
      <p:nvGrpSpPr>
        <p:cNvPr id="1" name=""/>
        <p:cNvGrpSpPr/>
        <p:nvPr/>
      </p:nvGrpSpPr>
      <p:grpSpPr>
        <a:xfrm>
          <a:off x="0" y="0"/>
          <a:ext cx="0" cy="0"/>
          <a:chOff x="0" y="0"/>
          <a:chExt cx="0" cy="0"/>
        </a:xfrm>
      </p:grpSpPr>
      <p:sp>
        <p:nvSpPr>
          <p:cNvPr name="Freeform 2" id="2"/>
          <p:cNvSpPr/>
          <p:nvPr/>
        </p:nvSpPr>
        <p:spPr>
          <a:xfrm flipH="false" flipV="false" rot="0">
            <a:off x="10665036" y="2470698"/>
            <a:ext cx="7622964" cy="5345604"/>
          </a:xfrm>
          <a:custGeom>
            <a:avLst/>
            <a:gdLst/>
            <a:ahLst/>
            <a:cxnLst/>
            <a:rect r="r" b="b" t="t" l="l"/>
            <a:pathLst>
              <a:path h="5345604" w="7622964">
                <a:moveTo>
                  <a:pt x="0" y="0"/>
                </a:moveTo>
                <a:lnTo>
                  <a:pt x="7622964" y="0"/>
                </a:lnTo>
                <a:lnTo>
                  <a:pt x="7622964" y="5345604"/>
                </a:lnTo>
                <a:lnTo>
                  <a:pt x="0" y="5345604"/>
                </a:lnTo>
                <a:lnTo>
                  <a:pt x="0" y="0"/>
                </a:lnTo>
                <a:close/>
              </a:path>
            </a:pathLst>
          </a:custGeom>
          <a:blipFill>
            <a:blip r:embed="rId2"/>
            <a:stretch>
              <a:fillRect l="0" t="0" r="0" b="0"/>
            </a:stretch>
          </a:blipFill>
        </p:spPr>
      </p:sp>
      <p:grpSp>
        <p:nvGrpSpPr>
          <p:cNvPr name="Group 3" id="3"/>
          <p:cNvGrpSpPr/>
          <p:nvPr/>
        </p:nvGrpSpPr>
        <p:grpSpPr>
          <a:xfrm rot="0">
            <a:off x="0" y="0"/>
            <a:ext cx="12510114" cy="10287000"/>
            <a:chOff x="0" y="0"/>
            <a:chExt cx="3294845" cy="2709333"/>
          </a:xfrm>
        </p:grpSpPr>
        <p:sp>
          <p:nvSpPr>
            <p:cNvPr name="Freeform 4" id="4"/>
            <p:cNvSpPr/>
            <p:nvPr/>
          </p:nvSpPr>
          <p:spPr>
            <a:xfrm flipH="false" flipV="false" rot="0">
              <a:off x="0" y="0"/>
              <a:ext cx="3294845" cy="2709333"/>
            </a:xfrm>
            <a:custGeom>
              <a:avLst/>
              <a:gdLst/>
              <a:ahLst/>
              <a:cxnLst/>
              <a:rect r="r" b="b" t="t" l="l"/>
              <a:pathLst>
                <a:path h="2709333" w="3294845">
                  <a:moveTo>
                    <a:pt x="0" y="0"/>
                  </a:moveTo>
                  <a:lnTo>
                    <a:pt x="3294845" y="0"/>
                  </a:lnTo>
                  <a:lnTo>
                    <a:pt x="3294845" y="2709333"/>
                  </a:lnTo>
                  <a:lnTo>
                    <a:pt x="0" y="2709333"/>
                  </a:lnTo>
                  <a:close/>
                </a:path>
              </a:pathLst>
            </a:custGeom>
            <a:solidFill>
              <a:srgbClr val="000000">
                <a:alpha val="0"/>
              </a:srgbClr>
            </a:solidFill>
            <a:ln w="66675" cap="sq">
              <a:solidFill>
                <a:srgbClr val="000000"/>
              </a:solidFill>
              <a:prstDash val="solid"/>
              <a:miter/>
            </a:ln>
          </p:spPr>
        </p:sp>
        <p:sp>
          <p:nvSpPr>
            <p:cNvPr name="TextBox 5" id="5"/>
            <p:cNvSpPr txBox="true"/>
            <p:nvPr/>
          </p:nvSpPr>
          <p:spPr>
            <a:xfrm>
              <a:off x="0" y="-38100"/>
              <a:ext cx="3294845" cy="2747433"/>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0" y="362752"/>
            <a:ext cx="12510114" cy="9466246"/>
          </a:xfrm>
          <a:prstGeom prst="rect">
            <a:avLst/>
          </a:prstGeom>
        </p:spPr>
        <p:txBody>
          <a:bodyPr anchor="t" rtlCol="false" tIns="0" lIns="0" bIns="0" rIns="0">
            <a:spAutoFit/>
          </a:bodyPr>
          <a:lstStyle/>
          <a:p>
            <a:pPr marL="823259" indent="-411630" lvl="1">
              <a:lnSpc>
                <a:spcPts val="5338"/>
              </a:lnSpc>
              <a:buFont typeface="Arial"/>
              <a:buChar char="•"/>
            </a:pPr>
            <a:r>
              <a:rPr lang="en-US" sz="3813">
                <a:solidFill>
                  <a:srgbClr val="000000"/>
                </a:solidFill>
                <a:latin typeface="Bloc"/>
              </a:rPr>
              <a:t>Proje çalışması, yarışmanın web sayfasında bulunan şablon kullanılarak,Türkçe olarak hazırlanır ve tek bir dosya halinde PDF formatında sisteme yüklenir.</a:t>
            </a:r>
          </a:p>
          <a:p>
            <a:pPr marL="823259" indent="-411630" lvl="1">
              <a:lnSpc>
                <a:spcPts val="5338"/>
              </a:lnSpc>
              <a:buFont typeface="Arial"/>
              <a:buChar char="•"/>
            </a:pPr>
            <a:r>
              <a:rPr lang="en-US" sz="3813">
                <a:solidFill>
                  <a:srgbClr val="000000"/>
                </a:solidFill>
                <a:latin typeface="Bloc"/>
              </a:rPr>
              <a:t> Proje raporunun sisteme yüklenmesi zorunludur.</a:t>
            </a:r>
          </a:p>
          <a:p>
            <a:pPr marL="823259" indent="-411630" lvl="1">
              <a:lnSpc>
                <a:spcPts val="5338"/>
              </a:lnSpc>
              <a:buFont typeface="Arial"/>
              <a:buChar char="•"/>
            </a:pPr>
            <a:r>
              <a:rPr lang="en-US" sz="3813">
                <a:solidFill>
                  <a:srgbClr val="000000"/>
                </a:solidFill>
                <a:latin typeface="Bloc"/>
              </a:rPr>
              <a:t> Proje özeti en az 150, en fazla 250 kelime; proje raporu içeriğindeki tüm başlıklar dahil en az 2, en fazla 20 sayfa olmalıdır. </a:t>
            </a:r>
          </a:p>
          <a:p>
            <a:pPr marL="823259" indent="-411630" lvl="1">
              <a:lnSpc>
                <a:spcPts val="5338"/>
              </a:lnSpc>
              <a:buFont typeface="Arial"/>
              <a:buChar char="•"/>
            </a:pPr>
            <a:r>
              <a:rPr lang="en-US" sz="3813">
                <a:solidFill>
                  <a:srgbClr val="000000"/>
                </a:solidFill>
                <a:latin typeface="Bloc"/>
              </a:rPr>
              <a:t>Proje raporu dışında kalan belgeler (bilimsel etik formu, izin belgeleri, fotoğraf, anket vb.) sistemde EK BELGELER kısmına yüklenir.</a:t>
            </a:r>
          </a:p>
          <a:p>
            <a:pPr marL="823259" indent="-411630" lvl="1">
              <a:lnSpc>
                <a:spcPts val="5338"/>
              </a:lnSpc>
              <a:buFont typeface="Arial"/>
              <a:buChar char="•"/>
            </a:pPr>
            <a:r>
              <a:rPr lang="en-US" sz="3813">
                <a:solidFill>
                  <a:srgbClr val="000000"/>
                </a:solidFill>
                <a:latin typeface="Bloc"/>
              </a:rPr>
              <a:t>Başvuru sistemine yüklenecek belgelerin dosya adı 25 karakteri geçmemeli, kişisel bilgiler içermemeli, dosya uzantısı ‘.pdf’ şeklinde olmalı ve dosya boyutu 10 MB’ı aşmamalıdır.</a:t>
            </a:r>
          </a:p>
          <a:p>
            <a:pPr marL="823259" indent="-411630" lvl="1">
              <a:lnSpc>
                <a:spcPts val="5338"/>
              </a:lnSpc>
              <a:buFont typeface="Arial"/>
              <a:buChar char="•"/>
            </a:pPr>
            <a:r>
              <a:rPr lang="en-US" sz="3813">
                <a:solidFill>
                  <a:srgbClr val="000000"/>
                </a:solidFill>
                <a:latin typeface="Bloc"/>
              </a:rPr>
              <a:t>Proje adı en fazla 15 kelimeden oluşmalıdır.</a:t>
            </a: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C1FF72"/>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0" y="1894823"/>
          <a:ext cx="18086947" cy="8037890"/>
        </p:xfrm>
        <a:graphic>
          <a:graphicData uri="http://schemas.openxmlformats.org/drawingml/2006/table">
            <a:tbl>
              <a:tblPr/>
              <a:tblGrid>
                <a:gridCol w="6028982"/>
                <a:gridCol w="6028982"/>
                <a:gridCol w="6028982"/>
              </a:tblGrid>
              <a:tr h="1980457">
                <a:tc>
                  <a:txBody>
                    <a:bodyPr anchor="t" rtlCol="false"/>
                    <a:lstStyle/>
                    <a:p>
                      <a:pPr algn="ctr">
                        <a:lnSpc>
                          <a:spcPts val="6579"/>
                        </a:lnSpc>
                        <a:defRPr/>
                      </a:pPr>
                      <a:r>
                        <a:rPr lang="en-US" sz="4699">
                          <a:solidFill>
                            <a:srgbClr val="000000"/>
                          </a:solidFill>
                          <a:latin typeface="Bloc Heavy"/>
                        </a:rPr>
                        <a:t>BİYOLOJİ</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c>
                  <a:txBody>
                    <a:bodyPr anchor="t" rtlCol="false"/>
                    <a:lstStyle/>
                    <a:p>
                      <a:pPr algn="ctr">
                        <a:lnSpc>
                          <a:spcPts val="6579"/>
                        </a:lnSpc>
                        <a:defRPr/>
                      </a:pPr>
                      <a:r>
                        <a:rPr lang="en-US" sz="4699">
                          <a:solidFill>
                            <a:srgbClr val="000000"/>
                          </a:solidFill>
                          <a:latin typeface="Bloc Heavy"/>
                        </a:rPr>
                        <a:t>KİMYA</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c>
                  <a:txBody>
                    <a:bodyPr anchor="t" rtlCol="false"/>
                    <a:lstStyle/>
                    <a:p>
                      <a:pPr algn="ctr">
                        <a:lnSpc>
                          <a:spcPts val="6579"/>
                        </a:lnSpc>
                        <a:defRPr/>
                      </a:pPr>
                      <a:r>
                        <a:rPr lang="en-US" sz="4699">
                          <a:solidFill>
                            <a:srgbClr val="000000"/>
                          </a:solidFill>
                          <a:latin typeface="Bloc Heavy"/>
                        </a:rPr>
                        <a:t>TARİH</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r>
              <a:tr h="2038488">
                <a:tc>
                  <a:txBody>
                    <a:bodyPr anchor="t" rtlCol="false"/>
                    <a:lstStyle/>
                    <a:p>
                      <a:pPr algn="ctr">
                        <a:lnSpc>
                          <a:spcPts val="6579"/>
                        </a:lnSpc>
                        <a:defRPr/>
                      </a:pPr>
                      <a:r>
                        <a:rPr lang="en-US" sz="4699">
                          <a:solidFill>
                            <a:srgbClr val="000000"/>
                          </a:solidFill>
                          <a:latin typeface="Bloc Heavy"/>
                        </a:rPr>
                        <a:t>COĞRAFYA</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c>
                  <a:txBody>
                    <a:bodyPr anchor="t" rtlCol="false"/>
                    <a:lstStyle/>
                    <a:p>
                      <a:pPr algn="ctr">
                        <a:lnSpc>
                          <a:spcPts val="6579"/>
                        </a:lnSpc>
                        <a:defRPr/>
                      </a:pPr>
                      <a:r>
                        <a:rPr lang="en-US" sz="4699">
                          <a:solidFill>
                            <a:srgbClr val="000000"/>
                          </a:solidFill>
                          <a:latin typeface="Bloc Heavy"/>
                        </a:rPr>
                        <a:t>MATEMATİK</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c>
                  <a:txBody>
                    <a:bodyPr anchor="t" rtlCol="false"/>
                    <a:lstStyle/>
                    <a:p>
                      <a:pPr algn="ctr">
                        <a:lnSpc>
                          <a:spcPts val="6579"/>
                        </a:lnSpc>
                        <a:defRPr/>
                      </a:pPr>
                      <a:r>
                        <a:rPr lang="en-US" sz="4699">
                          <a:solidFill>
                            <a:srgbClr val="000000"/>
                          </a:solidFill>
                          <a:latin typeface="Bloc Heavy"/>
                        </a:rPr>
                        <a:t>TÜRK DİLİ VE EDEBİYATI</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r>
              <a:tr h="2038488">
                <a:tc>
                  <a:txBody>
                    <a:bodyPr anchor="t" rtlCol="false"/>
                    <a:lstStyle/>
                    <a:p>
                      <a:pPr algn="ctr">
                        <a:lnSpc>
                          <a:spcPts val="6579"/>
                        </a:lnSpc>
                        <a:defRPr/>
                      </a:pPr>
                      <a:r>
                        <a:rPr lang="en-US" sz="4699">
                          <a:solidFill>
                            <a:srgbClr val="000000"/>
                          </a:solidFill>
                          <a:latin typeface="Bloc Heavy"/>
                        </a:rPr>
                        <a:t>DEĞERLER EĞİTİMİ</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c>
                  <a:txBody>
                    <a:bodyPr anchor="t" rtlCol="false"/>
                    <a:lstStyle/>
                    <a:p>
                      <a:pPr algn="ctr">
                        <a:lnSpc>
                          <a:spcPts val="6579"/>
                        </a:lnSpc>
                        <a:defRPr/>
                      </a:pPr>
                      <a:r>
                        <a:rPr lang="en-US" sz="4699">
                          <a:solidFill>
                            <a:srgbClr val="000000"/>
                          </a:solidFill>
                          <a:latin typeface="Bloc Heavy"/>
                        </a:rPr>
                        <a:t>SOSYOLOJİ</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c>
                  <a:txBody>
                    <a:bodyPr anchor="t" rtlCol="false"/>
                    <a:lstStyle/>
                    <a:p>
                      <a:pPr algn="ctr">
                        <a:lnSpc>
                          <a:spcPts val="6579"/>
                        </a:lnSpc>
                        <a:defRPr/>
                      </a:pPr>
                      <a:r>
                        <a:rPr lang="en-US" sz="4699">
                          <a:solidFill>
                            <a:srgbClr val="000000"/>
                          </a:solidFill>
                          <a:latin typeface="Bloc Heavy"/>
                        </a:rPr>
                        <a:t>TEKNOLOJİ TASARIM</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r>
              <a:tr h="1980457">
                <a:tc>
                  <a:txBody>
                    <a:bodyPr anchor="t" rtlCol="false"/>
                    <a:lstStyle/>
                    <a:p>
                      <a:pPr algn="ctr">
                        <a:lnSpc>
                          <a:spcPts val="6579"/>
                        </a:lnSpc>
                        <a:defRPr/>
                      </a:pPr>
                      <a:r>
                        <a:rPr lang="en-US" sz="4699">
                          <a:solidFill>
                            <a:srgbClr val="000000"/>
                          </a:solidFill>
                          <a:latin typeface="Bloc Heavy"/>
                        </a:rPr>
                        <a:t>FİZİK</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c>
                  <a:txBody>
                    <a:bodyPr anchor="t" rtlCol="false"/>
                    <a:lstStyle/>
                    <a:p>
                      <a:pPr algn="ctr">
                        <a:lnSpc>
                          <a:spcPts val="6579"/>
                        </a:lnSpc>
                        <a:defRPr/>
                      </a:pPr>
                      <a:r>
                        <a:rPr lang="en-US" sz="4699">
                          <a:solidFill>
                            <a:srgbClr val="000000"/>
                          </a:solidFill>
                          <a:latin typeface="Bloc Heavy"/>
                        </a:rPr>
                        <a:t>PSİKOLOJİ</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c>
                  <a:txBody>
                    <a:bodyPr anchor="t" rtlCol="false"/>
                    <a:lstStyle/>
                    <a:p>
                      <a:pPr algn="ctr">
                        <a:lnSpc>
                          <a:spcPts val="6579"/>
                        </a:lnSpc>
                        <a:defRPr/>
                      </a:pPr>
                      <a:r>
                        <a:rPr lang="en-US" sz="4699">
                          <a:solidFill>
                            <a:srgbClr val="000000"/>
                          </a:solidFill>
                          <a:latin typeface="Bloc Heavy"/>
                        </a:rPr>
                        <a:t>YAZILIM</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r>
            </a:tbl>
          </a:graphicData>
        </a:graphic>
      </p:graphicFrame>
      <p:sp>
        <p:nvSpPr>
          <p:cNvPr name="TextBox 3" id="3"/>
          <p:cNvSpPr txBox="true"/>
          <p:nvPr/>
        </p:nvSpPr>
        <p:spPr>
          <a:xfrm rot="0">
            <a:off x="4974061" y="-229252"/>
            <a:ext cx="8945674" cy="2124075"/>
          </a:xfrm>
          <a:prstGeom prst="rect">
            <a:avLst/>
          </a:prstGeom>
        </p:spPr>
        <p:txBody>
          <a:bodyPr anchor="t" rtlCol="false" tIns="0" lIns="0" bIns="0" rIns="0">
            <a:spAutoFit/>
          </a:bodyPr>
          <a:lstStyle/>
          <a:p>
            <a:pPr>
              <a:lnSpc>
                <a:spcPts val="16800"/>
              </a:lnSpc>
              <a:spcBef>
                <a:spcPct val="0"/>
              </a:spcBef>
            </a:pPr>
            <a:r>
              <a:rPr lang="en-US" sz="12000">
                <a:solidFill>
                  <a:srgbClr val="000000"/>
                </a:solidFill>
                <a:latin typeface="Bloc"/>
              </a:rPr>
              <a:t>ANA ALANLAR</a:t>
            </a:r>
          </a:p>
        </p:txBody>
      </p:sp>
    </p:spTree>
  </p:cSld>
  <p:clrMapOvr>
    <a:masterClrMapping/>
  </p:clrMapOvr>
</p:sld>
</file>

<file path=ppt/slides/slide26.xml><?xml version="1.0" encoding="utf-8"?>
<p:sld xmlns:p="http://schemas.openxmlformats.org/presentationml/2006/main" xmlns:a="http://schemas.openxmlformats.org/drawingml/2006/main">
  <p:cSld>
    <p:bg>
      <p:bgPr>
        <a:solidFill>
          <a:srgbClr val="ACDCFD"/>
        </a:solidFill>
      </p:bgPr>
    </p:bg>
    <p:spTree>
      <p:nvGrpSpPr>
        <p:cNvPr id="1" name=""/>
        <p:cNvGrpSpPr/>
        <p:nvPr/>
      </p:nvGrpSpPr>
      <p:grpSpPr>
        <a:xfrm>
          <a:off x="0" y="0"/>
          <a:ext cx="0" cy="0"/>
          <a:chOff x="0" y="0"/>
          <a:chExt cx="0" cy="0"/>
        </a:xfrm>
      </p:grpSpPr>
      <p:sp>
        <p:nvSpPr>
          <p:cNvPr name="TextBox 2" id="2"/>
          <p:cNvSpPr txBox="true"/>
          <p:nvPr/>
        </p:nvSpPr>
        <p:spPr>
          <a:xfrm rot="0">
            <a:off x="-748026" y="-76200"/>
            <a:ext cx="7237563" cy="10743264"/>
          </a:xfrm>
          <a:prstGeom prst="rect">
            <a:avLst/>
          </a:prstGeom>
        </p:spPr>
        <p:txBody>
          <a:bodyPr anchor="t" rtlCol="false" tIns="0" lIns="0" bIns="0" rIns="0">
            <a:spAutoFit/>
          </a:bodyPr>
          <a:lstStyle/>
          <a:p>
            <a:pPr algn="ctr">
              <a:lnSpc>
                <a:spcPts val="3726"/>
              </a:lnSpc>
              <a:spcBef>
                <a:spcPct val="0"/>
              </a:spcBef>
            </a:pPr>
            <a:r>
              <a:rPr lang="en-US" sz="2661">
                <a:solidFill>
                  <a:srgbClr val="000000"/>
                </a:solidFill>
                <a:latin typeface="Bloc"/>
              </a:rPr>
              <a:t>Aile İçi İletişim </a:t>
            </a:r>
          </a:p>
          <a:p>
            <a:pPr algn="ctr">
              <a:lnSpc>
                <a:spcPts val="3726"/>
              </a:lnSpc>
              <a:spcBef>
                <a:spcPct val="0"/>
              </a:spcBef>
            </a:pPr>
            <a:r>
              <a:rPr lang="en-US" sz="2661">
                <a:solidFill>
                  <a:srgbClr val="000000"/>
                </a:solidFill>
                <a:latin typeface="Bloc"/>
              </a:rPr>
              <a:t>Genetik ve Biyoteknoloji </a:t>
            </a:r>
          </a:p>
          <a:p>
            <a:pPr algn="ctr">
              <a:lnSpc>
                <a:spcPts val="3726"/>
              </a:lnSpc>
              <a:spcBef>
                <a:spcPct val="0"/>
              </a:spcBef>
            </a:pPr>
            <a:r>
              <a:rPr lang="en-US" sz="2661">
                <a:solidFill>
                  <a:srgbClr val="000000"/>
                </a:solidFill>
                <a:latin typeface="Bloc"/>
              </a:rPr>
              <a:t>Oyun ve Oyunlaştırma</a:t>
            </a:r>
          </a:p>
          <a:p>
            <a:pPr algn="ctr">
              <a:lnSpc>
                <a:spcPts val="3726"/>
              </a:lnSpc>
              <a:spcBef>
                <a:spcPct val="0"/>
              </a:spcBef>
            </a:pPr>
            <a:r>
              <a:rPr lang="en-US" sz="2661">
                <a:solidFill>
                  <a:srgbClr val="000000"/>
                </a:solidFill>
                <a:latin typeface="Bloc"/>
              </a:rPr>
              <a:t>Akıllı Ulaşım Sistemleri </a:t>
            </a:r>
          </a:p>
          <a:p>
            <a:pPr algn="ctr">
              <a:lnSpc>
                <a:spcPts val="3726"/>
              </a:lnSpc>
              <a:spcBef>
                <a:spcPct val="0"/>
              </a:spcBef>
            </a:pPr>
            <a:r>
              <a:rPr lang="en-US" sz="2661">
                <a:solidFill>
                  <a:srgbClr val="000000"/>
                </a:solidFill>
                <a:latin typeface="Bloc"/>
              </a:rPr>
              <a:t>Gıda ve Gıda Arzı Güvenliği </a:t>
            </a:r>
          </a:p>
          <a:p>
            <a:pPr algn="ctr">
              <a:lnSpc>
                <a:spcPts val="3726"/>
              </a:lnSpc>
              <a:spcBef>
                <a:spcPct val="0"/>
              </a:spcBef>
            </a:pPr>
            <a:r>
              <a:rPr lang="en-US" sz="2661">
                <a:solidFill>
                  <a:srgbClr val="000000"/>
                </a:solidFill>
                <a:latin typeface="Bloc"/>
              </a:rPr>
              <a:t>Özgün Algoritma Tasarımı</a:t>
            </a:r>
          </a:p>
          <a:p>
            <a:pPr algn="ctr">
              <a:lnSpc>
                <a:spcPts val="3726"/>
              </a:lnSpc>
              <a:spcBef>
                <a:spcPct val="0"/>
              </a:spcBef>
            </a:pPr>
            <a:r>
              <a:rPr lang="en-US" sz="2661">
                <a:solidFill>
                  <a:srgbClr val="000000"/>
                </a:solidFill>
                <a:latin typeface="Bloc"/>
              </a:rPr>
              <a:t>Artırılmış, Sanal ve Karma Gerçeklik </a:t>
            </a:r>
          </a:p>
          <a:p>
            <a:pPr algn="ctr">
              <a:lnSpc>
                <a:spcPts val="3726"/>
              </a:lnSpc>
              <a:spcBef>
                <a:spcPct val="0"/>
              </a:spcBef>
            </a:pPr>
            <a:r>
              <a:rPr lang="en-US" sz="2661">
                <a:solidFill>
                  <a:srgbClr val="000000"/>
                </a:solidFill>
                <a:latin typeface="Bloc"/>
              </a:rPr>
              <a:t>Giyilebilir Teknolojiler</a:t>
            </a:r>
          </a:p>
          <a:p>
            <a:pPr algn="ctr">
              <a:lnSpc>
                <a:spcPts val="3726"/>
              </a:lnSpc>
              <a:spcBef>
                <a:spcPct val="0"/>
              </a:spcBef>
            </a:pPr>
            <a:r>
              <a:rPr lang="en-US" sz="2661">
                <a:solidFill>
                  <a:srgbClr val="000000"/>
                </a:solidFill>
                <a:latin typeface="Bloc"/>
              </a:rPr>
              <a:t>Robotik ve Kodlama</a:t>
            </a:r>
          </a:p>
          <a:p>
            <a:pPr algn="ctr">
              <a:lnSpc>
                <a:spcPts val="3726"/>
              </a:lnSpc>
              <a:spcBef>
                <a:spcPct val="0"/>
              </a:spcBef>
            </a:pPr>
            <a:r>
              <a:rPr lang="en-US" sz="2661">
                <a:solidFill>
                  <a:srgbClr val="000000"/>
                </a:solidFill>
                <a:latin typeface="Bloc"/>
              </a:rPr>
              <a:t>Astronomi ve Astrofizik </a:t>
            </a:r>
          </a:p>
          <a:p>
            <a:pPr algn="ctr">
              <a:lnSpc>
                <a:spcPts val="3726"/>
              </a:lnSpc>
              <a:spcBef>
                <a:spcPct val="0"/>
              </a:spcBef>
            </a:pPr>
            <a:r>
              <a:rPr lang="en-US" sz="2661">
                <a:solidFill>
                  <a:srgbClr val="000000"/>
                </a:solidFill>
                <a:latin typeface="Bloc"/>
              </a:rPr>
              <a:t>Göç ve Uyum</a:t>
            </a:r>
          </a:p>
          <a:p>
            <a:pPr algn="ctr">
              <a:lnSpc>
                <a:spcPts val="3726"/>
              </a:lnSpc>
              <a:spcBef>
                <a:spcPct val="0"/>
              </a:spcBef>
            </a:pPr>
            <a:r>
              <a:rPr lang="en-US" sz="2661">
                <a:solidFill>
                  <a:srgbClr val="000000"/>
                </a:solidFill>
                <a:latin typeface="Bloc"/>
              </a:rPr>
              <a:t> Sağlıklı Beslenme</a:t>
            </a:r>
          </a:p>
          <a:p>
            <a:pPr algn="ctr">
              <a:lnSpc>
                <a:spcPts val="3726"/>
              </a:lnSpc>
              <a:spcBef>
                <a:spcPct val="0"/>
              </a:spcBef>
            </a:pPr>
            <a:r>
              <a:rPr lang="en-US" sz="2661">
                <a:solidFill>
                  <a:srgbClr val="000000"/>
                </a:solidFill>
                <a:latin typeface="Bloc"/>
              </a:rPr>
              <a:t>Atık Yönetimi ve Geri Dönüşüm </a:t>
            </a:r>
          </a:p>
          <a:p>
            <a:pPr algn="ctr">
              <a:lnSpc>
                <a:spcPts val="3726"/>
              </a:lnSpc>
              <a:spcBef>
                <a:spcPct val="0"/>
              </a:spcBef>
            </a:pPr>
            <a:r>
              <a:rPr lang="en-US" sz="2661">
                <a:solidFill>
                  <a:srgbClr val="000000"/>
                </a:solidFill>
                <a:latin typeface="Bloc"/>
              </a:rPr>
              <a:t>Görsel ve İşitsel Sanatlar </a:t>
            </a:r>
          </a:p>
          <a:p>
            <a:pPr algn="ctr">
              <a:lnSpc>
                <a:spcPts val="3726"/>
              </a:lnSpc>
              <a:spcBef>
                <a:spcPct val="0"/>
              </a:spcBef>
            </a:pPr>
            <a:r>
              <a:rPr lang="en-US" sz="2661">
                <a:solidFill>
                  <a:srgbClr val="000000"/>
                </a:solidFill>
                <a:latin typeface="Bloc"/>
              </a:rPr>
              <a:t>Sağlıklı Yaşam ve Spor</a:t>
            </a:r>
          </a:p>
          <a:p>
            <a:pPr algn="ctr">
              <a:lnSpc>
                <a:spcPts val="3726"/>
              </a:lnSpc>
              <a:spcBef>
                <a:spcPct val="0"/>
              </a:spcBef>
            </a:pPr>
            <a:r>
              <a:rPr lang="en-US" sz="2661">
                <a:solidFill>
                  <a:srgbClr val="000000"/>
                </a:solidFill>
                <a:latin typeface="Bloc"/>
              </a:rPr>
              <a:t>Bağımlılık ve Bağımlılıkla Mücadele</a:t>
            </a:r>
          </a:p>
          <a:p>
            <a:pPr algn="ctr">
              <a:lnSpc>
                <a:spcPts val="3726"/>
              </a:lnSpc>
              <a:spcBef>
                <a:spcPct val="0"/>
              </a:spcBef>
            </a:pPr>
            <a:r>
              <a:rPr lang="en-US" sz="2661">
                <a:solidFill>
                  <a:srgbClr val="000000"/>
                </a:solidFill>
                <a:latin typeface="Bloc"/>
              </a:rPr>
              <a:t>Görüntü ve Ses Tanıma Teknolojileri</a:t>
            </a:r>
          </a:p>
          <a:p>
            <a:pPr algn="ctr">
              <a:lnSpc>
                <a:spcPts val="3726"/>
              </a:lnSpc>
              <a:spcBef>
                <a:spcPct val="0"/>
              </a:spcBef>
            </a:pPr>
            <a:r>
              <a:rPr lang="en-US" sz="2661">
                <a:solidFill>
                  <a:srgbClr val="000000"/>
                </a:solidFill>
                <a:latin typeface="Bloc"/>
              </a:rPr>
              <a:t>Salgın Hastalıklar ve Salgınla Mücadele</a:t>
            </a:r>
          </a:p>
          <a:p>
            <a:pPr algn="ctr">
              <a:lnSpc>
                <a:spcPts val="3726"/>
              </a:lnSpc>
              <a:spcBef>
                <a:spcPct val="0"/>
              </a:spcBef>
            </a:pPr>
            <a:r>
              <a:rPr lang="en-US" sz="2661">
                <a:solidFill>
                  <a:srgbClr val="000000"/>
                </a:solidFill>
                <a:latin typeface="Bloc"/>
              </a:rPr>
              <a:t>Bilgisayarsız Kodlama </a:t>
            </a:r>
          </a:p>
          <a:p>
            <a:pPr algn="ctr">
              <a:lnSpc>
                <a:spcPts val="3726"/>
              </a:lnSpc>
              <a:spcBef>
                <a:spcPct val="0"/>
              </a:spcBef>
            </a:pPr>
            <a:r>
              <a:rPr lang="en-US" sz="2661">
                <a:solidFill>
                  <a:srgbClr val="000000"/>
                </a:solidFill>
                <a:latin typeface="Bloc"/>
              </a:rPr>
              <a:t>Halk Sağlığı ve Koruyucu Sağlık Hizmetleri </a:t>
            </a:r>
          </a:p>
          <a:p>
            <a:pPr algn="ctr">
              <a:lnSpc>
                <a:spcPts val="3726"/>
              </a:lnSpc>
              <a:spcBef>
                <a:spcPct val="0"/>
              </a:spcBef>
            </a:pPr>
            <a:r>
              <a:rPr lang="en-US" sz="2661">
                <a:solidFill>
                  <a:srgbClr val="000000"/>
                </a:solidFill>
                <a:latin typeface="Bloc"/>
              </a:rPr>
              <a:t>Siber Güvenlik</a:t>
            </a:r>
          </a:p>
          <a:p>
            <a:pPr algn="ctr">
              <a:lnSpc>
                <a:spcPts val="3726"/>
              </a:lnSpc>
              <a:spcBef>
                <a:spcPct val="0"/>
              </a:spcBef>
            </a:pPr>
          </a:p>
          <a:p>
            <a:pPr algn="ctr">
              <a:lnSpc>
                <a:spcPts val="3726"/>
              </a:lnSpc>
              <a:spcBef>
                <a:spcPct val="0"/>
              </a:spcBef>
            </a:pPr>
          </a:p>
        </p:txBody>
      </p:sp>
      <p:sp>
        <p:nvSpPr>
          <p:cNvPr name="TextBox 3" id="3"/>
          <p:cNvSpPr txBox="true"/>
          <p:nvPr/>
        </p:nvSpPr>
        <p:spPr>
          <a:xfrm rot="0">
            <a:off x="5076056" y="-76200"/>
            <a:ext cx="7213647" cy="10502795"/>
          </a:xfrm>
          <a:prstGeom prst="rect">
            <a:avLst/>
          </a:prstGeom>
        </p:spPr>
        <p:txBody>
          <a:bodyPr anchor="t" rtlCol="false" tIns="0" lIns="0" bIns="0" rIns="0">
            <a:spAutoFit/>
          </a:bodyPr>
          <a:lstStyle/>
          <a:p>
            <a:pPr algn="ctr">
              <a:lnSpc>
                <a:spcPts val="3602"/>
              </a:lnSpc>
              <a:spcBef>
                <a:spcPct val="0"/>
              </a:spcBef>
            </a:pPr>
            <a:r>
              <a:rPr lang="en-US" sz="2573">
                <a:solidFill>
                  <a:srgbClr val="000000"/>
                </a:solidFill>
                <a:latin typeface="Bloc"/>
              </a:rPr>
              <a:t>Havacılık ve Uzay Bilimleri </a:t>
            </a:r>
          </a:p>
          <a:p>
            <a:pPr algn="ctr">
              <a:lnSpc>
                <a:spcPts val="3602"/>
              </a:lnSpc>
              <a:spcBef>
                <a:spcPct val="0"/>
              </a:spcBef>
            </a:pPr>
            <a:r>
              <a:rPr lang="en-US" sz="2573">
                <a:solidFill>
                  <a:srgbClr val="000000"/>
                </a:solidFill>
                <a:latin typeface="Bloc"/>
              </a:rPr>
              <a:t>Sorumlu Üretim ve Tüketim</a:t>
            </a:r>
          </a:p>
          <a:p>
            <a:pPr algn="ctr">
              <a:lnSpc>
                <a:spcPts val="3602"/>
              </a:lnSpc>
              <a:spcBef>
                <a:spcPct val="0"/>
              </a:spcBef>
            </a:pPr>
            <a:r>
              <a:rPr lang="en-US" sz="2573">
                <a:solidFill>
                  <a:srgbClr val="000000"/>
                </a:solidFill>
                <a:latin typeface="Bloc"/>
              </a:rPr>
              <a:t>Bilim Tarihi ve Felsefesi</a:t>
            </a:r>
          </a:p>
          <a:p>
            <a:pPr algn="ctr">
              <a:lnSpc>
                <a:spcPts val="3602"/>
              </a:lnSpc>
              <a:spcBef>
                <a:spcPct val="0"/>
              </a:spcBef>
            </a:pPr>
            <a:r>
              <a:rPr lang="en-US" sz="2573">
                <a:solidFill>
                  <a:srgbClr val="000000"/>
                </a:solidFill>
                <a:latin typeface="Bloc"/>
              </a:rPr>
              <a:t>Hazır Algoritma Uygulamaları </a:t>
            </a:r>
          </a:p>
          <a:p>
            <a:pPr algn="ctr">
              <a:lnSpc>
                <a:spcPts val="3602"/>
              </a:lnSpc>
              <a:spcBef>
                <a:spcPct val="0"/>
              </a:spcBef>
            </a:pPr>
            <a:r>
              <a:rPr lang="en-US" sz="2573">
                <a:solidFill>
                  <a:srgbClr val="000000"/>
                </a:solidFill>
                <a:latin typeface="Bloc"/>
              </a:rPr>
              <a:t>STEAM (Fen, Teknoloji, Mühendislik, Sanat ve Matematik)</a:t>
            </a:r>
          </a:p>
          <a:p>
            <a:pPr algn="ctr">
              <a:lnSpc>
                <a:spcPts val="3602"/>
              </a:lnSpc>
              <a:spcBef>
                <a:spcPct val="0"/>
              </a:spcBef>
            </a:pPr>
            <a:r>
              <a:rPr lang="en-US" sz="2573">
                <a:solidFill>
                  <a:srgbClr val="000000"/>
                </a:solidFill>
                <a:latin typeface="Bloc"/>
              </a:rPr>
              <a:t>Bilinçli Farkındalık ve Kariyer Bilinci</a:t>
            </a:r>
          </a:p>
          <a:p>
            <a:pPr algn="ctr">
              <a:lnSpc>
                <a:spcPts val="3602"/>
              </a:lnSpc>
              <a:spcBef>
                <a:spcPct val="0"/>
              </a:spcBef>
            </a:pPr>
            <a:r>
              <a:rPr lang="en-US" sz="2573">
                <a:solidFill>
                  <a:srgbClr val="000000"/>
                </a:solidFill>
                <a:latin typeface="Bloc"/>
              </a:rPr>
              <a:t>Hidrojen Enerjisi </a:t>
            </a:r>
          </a:p>
          <a:p>
            <a:pPr algn="ctr">
              <a:lnSpc>
                <a:spcPts val="3602"/>
              </a:lnSpc>
              <a:spcBef>
                <a:spcPct val="0"/>
              </a:spcBef>
            </a:pPr>
            <a:r>
              <a:rPr lang="en-US" sz="2573">
                <a:solidFill>
                  <a:srgbClr val="000000"/>
                </a:solidFill>
                <a:latin typeface="Bloc"/>
              </a:rPr>
              <a:t>Su Okuryazarlığı</a:t>
            </a:r>
          </a:p>
          <a:p>
            <a:pPr algn="ctr">
              <a:lnSpc>
                <a:spcPts val="3602"/>
              </a:lnSpc>
              <a:spcBef>
                <a:spcPct val="0"/>
              </a:spcBef>
            </a:pPr>
            <a:r>
              <a:rPr lang="en-US" sz="2573">
                <a:solidFill>
                  <a:srgbClr val="000000"/>
                </a:solidFill>
                <a:latin typeface="Bloc"/>
              </a:rPr>
              <a:t>Biyoçeşitlilik </a:t>
            </a:r>
          </a:p>
          <a:p>
            <a:pPr algn="ctr">
              <a:lnSpc>
                <a:spcPts val="3602"/>
              </a:lnSpc>
              <a:spcBef>
                <a:spcPct val="0"/>
              </a:spcBef>
            </a:pPr>
            <a:r>
              <a:rPr lang="en-US" sz="2573">
                <a:solidFill>
                  <a:srgbClr val="000000"/>
                </a:solidFill>
                <a:latin typeface="Bloc"/>
              </a:rPr>
              <a:t>İnsan Hakları ve Demokrasi </a:t>
            </a:r>
          </a:p>
          <a:p>
            <a:pPr algn="ctr">
              <a:lnSpc>
                <a:spcPts val="3602"/>
              </a:lnSpc>
              <a:spcBef>
                <a:spcPct val="0"/>
              </a:spcBef>
            </a:pPr>
            <a:r>
              <a:rPr lang="en-US" sz="2573">
                <a:solidFill>
                  <a:srgbClr val="000000"/>
                </a:solidFill>
                <a:latin typeface="Bloc"/>
              </a:rPr>
              <a:t>Sürdürülebilir Şehirler ve Toplumlar</a:t>
            </a:r>
          </a:p>
          <a:p>
            <a:pPr algn="ctr">
              <a:lnSpc>
                <a:spcPts val="3602"/>
              </a:lnSpc>
              <a:spcBef>
                <a:spcPct val="0"/>
              </a:spcBef>
            </a:pPr>
            <a:r>
              <a:rPr lang="en-US" sz="2573">
                <a:solidFill>
                  <a:srgbClr val="000000"/>
                </a:solidFill>
                <a:latin typeface="Bloc"/>
              </a:rPr>
              <a:t>Biyomedikal </a:t>
            </a:r>
          </a:p>
          <a:p>
            <a:pPr algn="ctr">
              <a:lnSpc>
                <a:spcPts val="3602"/>
              </a:lnSpc>
              <a:spcBef>
                <a:spcPct val="0"/>
              </a:spcBef>
            </a:pPr>
            <a:r>
              <a:rPr lang="en-US" sz="2573">
                <a:solidFill>
                  <a:srgbClr val="000000"/>
                </a:solidFill>
                <a:latin typeface="Bloc"/>
              </a:rPr>
              <a:t>Cihaz Teknolojileri </a:t>
            </a:r>
          </a:p>
          <a:p>
            <a:pPr algn="ctr">
              <a:lnSpc>
                <a:spcPts val="3602"/>
              </a:lnSpc>
              <a:spcBef>
                <a:spcPct val="0"/>
              </a:spcBef>
            </a:pPr>
            <a:r>
              <a:rPr lang="en-US" sz="2573">
                <a:solidFill>
                  <a:srgbClr val="000000"/>
                </a:solidFill>
                <a:latin typeface="Bloc"/>
              </a:rPr>
              <a:t>Jeotermal Enerji </a:t>
            </a:r>
          </a:p>
          <a:p>
            <a:pPr algn="ctr">
              <a:lnSpc>
                <a:spcPts val="3602"/>
              </a:lnSpc>
              <a:spcBef>
                <a:spcPct val="0"/>
              </a:spcBef>
            </a:pPr>
            <a:r>
              <a:rPr lang="en-US" sz="2573">
                <a:solidFill>
                  <a:srgbClr val="000000"/>
                </a:solidFill>
                <a:latin typeface="Bloc"/>
              </a:rPr>
              <a:t>Tarım ve Hayvancılık Teknolojileri</a:t>
            </a:r>
          </a:p>
          <a:p>
            <a:pPr algn="ctr">
              <a:lnSpc>
                <a:spcPts val="3602"/>
              </a:lnSpc>
              <a:spcBef>
                <a:spcPct val="0"/>
              </a:spcBef>
            </a:pPr>
            <a:r>
              <a:rPr lang="en-US" sz="2573">
                <a:solidFill>
                  <a:srgbClr val="000000"/>
                </a:solidFill>
                <a:latin typeface="Bloc"/>
              </a:rPr>
              <a:t>Biyotaklit </a:t>
            </a:r>
          </a:p>
          <a:p>
            <a:pPr algn="ctr">
              <a:lnSpc>
                <a:spcPts val="3602"/>
              </a:lnSpc>
              <a:spcBef>
                <a:spcPct val="0"/>
              </a:spcBef>
            </a:pPr>
            <a:r>
              <a:rPr lang="en-US" sz="2573">
                <a:solidFill>
                  <a:srgbClr val="000000"/>
                </a:solidFill>
                <a:latin typeface="Bloc"/>
              </a:rPr>
              <a:t>Kültürel Miras </a:t>
            </a:r>
          </a:p>
          <a:p>
            <a:pPr algn="ctr">
              <a:lnSpc>
                <a:spcPts val="3602"/>
              </a:lnSpc>
              <a:spcBef>
                <a:spcPct val="0"/>
              </a:spcBef>
            </a:pPr>
            <a:r>
              <a:rPr lang="en-US" sz="2573">
                <a:solidFill>
                  <a:srgbClr val="000000"/>
                </a:solidFill>
                <a:latin typeface="Bloc"/>
              </a:rPr>
              <a:t>Trafik ve Trafikte Saygı</a:t>
            </a:r>
          </a:p>
          <a:p>
            <a:pPr algn="ctr">
              <a:lnSpc>
                <a:spcPts val="3602"/>
              </a:lnSpc>
              <a:spcBef>
                <a:spcPct val="0"/>
              </a:spcBef>
            </a:pPr>
            <a:r>
              <a:rPr lang="en-US" sz="2573">
                <a:solidFill>
                  <a:srgbClr val="000000"/>
                </a:solidFill>
                <a:latin typeface="Bloc"/>
              </a:rPr>
              <a:t>Çevre ve Çevreyi Koruma </a:t>
            </a:r>
          </a:p>
          <a:p>
            <a:pPr algn="ctr">
              <a:lnSpc>
                <a:spcPts val="3602"/>
              </a:lnSpc>
              <a:spcBef>
                <a:spcPct val="0"/>
              </a:spcBef>
            </a:pPr>
            <a:r>
              <a:rPr lang="en-US" sz="2573">
                <a:solidFill>
                  <a:srgbClr val="000000"/>
                </a:solidFill>
                <a:latin typeface="Bloc"/>
              </a:rPr>
              <a:t>Küresel Isınma ve İklim Değişikliği </a:t>
            </a:r>
          </a:p>
          <a:p>
            <a:pPr algn="ctr">
              <a:lnSpc>
                <a:spcPts val="3602"/>
              </a:lnSpc>
              <a:spcBef>
                <a:spcPct val="0"/>
              </a:spcBef>
            </a:pPr>
            <a:r>
              <a:rPr lang="en-US" sz="2573">
                <a:solidFill>
                  <a:srgbClr val="000000"/>
                </a:solidFill>
                <a:latin typeface="Bloc"/>
              </a:rPr>
              <a:t>Türk Dili ve Lehçeleri</a:t>
            </a:r>
          </a:p>
          <a:p>
            <a:pPr algn="ctr">
              <a:lnSpc>
                <a:spcPts val="3602"/>
              </a:lnSpc>
              <a:spcBef>
                <a:spcPct val="0"/>
              </a:spcBef>
            </a:pPr>
            <a:r>
              <a:rPr lang="en-US" sz="2573">
                <a:solidFill>
                  <a:srgbClr val="000000"/>
                </a:solidFill>
                <a:latin typeface="Bloc"/>
              </a:rPr>
              <a:t>Bilim İletişimi </a:t>
            </a:r>
          </a:p>
          <a:p>
            <a:pPr algn="ctr">
              <a:lnSpc>
                <a:spcPts val="3602"/>
              </a:lnSpc>
              <a:spcBef>
                <a:spcPct val="0"/>
              </a:spcBef>
            </a:pPr>
          </a:p>
        </p:txBody>
      </p:sp>
      <p:sp>
        <p:nvSpPr>
          <p:cNvPr name="TextBox 4" id="4"/>
          <p:cNvSpPr txBox="true"/>
          <p:nvPr/>
        </p:nvSpPr>
        <p:spPr>
          <a:xfrm rot="0">
            <a:off x="12497603" y="19211"/>
            <a:ext cx="4553726" cy="10267789"/>
          </a:xfrm>
          <a:prstGeom prst="rect">
            <a:avLst/>
          </a:prstGeom>
        </p:spPr>
        <p:txBody>
          <a:bodyPr anchor="t" rtlCol="false" tIns="0" lIns="0" bIns="0" rIns="0">
            <a:spAutoFit/>
          </a:bodyPr>
          <a:lstStyle/>
          <a:p>
            <a:pPr algn="ctr">
              <a:lnSpc>
                <a:spcPts val="3375"/>
              </a:lnSpc>
              <a:spcBef>
                <a:spcPct val="0"/>
              </a:spcBef>
            </a:pPr>
            <a:r>
              <a:rPr lang="en-US" sz="2410">
                <a:solidFill>
                  <a:srgbClr val="000000"/>
                </a:solidFill>
                <a:latin typeface="Bloc"/>
              </a:rPr>
              <a:t>Değerler Eğitimi </a:t>
            </a:r>
          </a:p>
          <a:p>
            <a:pPr algn="ctr">
              <a:lnSpc>
                <a:spcPts val="3375"/>
              </a:lnSpc>
              <a:spcBef>
                <a:spcPct val="0"/>
              </a:spcBef>
            </a:pPr>
            <a:r>
              <a:rPr lang="en-US" sz="2410">
                <a:solidFill>
                  <a:srgbClr val="000000"/>
                </a:solidFill>
                <a:latin typeface="Bloc"/>
              </a:rPr>
              <a:t>Malzeme Bilimi ve Nanoteknoloji </a:t>
            </a:r>
          </a:p>
          <a:p>
            <a:pPr algn="ctr">
              <a:lnSpc>
                <a:spcPts val="3375"/>
              </a:lnSpc>
              <a:spcBef>
                <a:spcPct val="0"/>
              </a:spcBef>
            </a:pPr>
            <a:r>
              <a:rPr lang="en-US" sz="2410">
                <a:solidFill>
                  <a:srgbClr val="000000"/>
                </a:solidFill>
                <a:latin typeface="Bloc"/>
              </a:rPr>
              <a:t>Uzaktan Eğitim</a:t>
            </a:r>
          </a:p>
          <a:p>
            <a:pPr algn="ctr">
              <a:lnSpc>
                <a:spcPts val="3375"/>
              </a:lnSpc>
              <a:spcBef>
                <a:spcPct val="0"/>
              </a:spcBef>
            </a:pPr>
            <a:r>
              <a:rPr lang="en-US" sz="2410">
                <a:solidFill>
                  <a:srgbClr val="000000"/>
                </a:solidFill>
                <a:latin typeface="Bloc"/>
              </a:rPr>
              <a:t>Dijital Dönüşüm </a:t>
            </a:r>
          </a:p>
          <a:p>
            <a:pPr algn="ctr">
              <a:lnSpc>
                <a:spcPts val="3375"/>
              </a:lnSpc>
              <a:spcBef>
                <a:spcPct val="0"/>
              </a:spcBef>
            </a:pPr>
            <a:r>
              <a:rPr lang="en-US" sz="2410">
                <a:solidFill>
                  <a:srgbClr val="000000"/>
                </a:solidFill>
                <a:latin typeface="Bloc"/>
              </a:rPr>
              <a:t>Medya OkuryazarlığI</a:t>
            </a:r>
          </a:p>
          <a:p>
            <a:pPr algn="ctr">
              <a:lnSpc>
                <a:spcPts val="3375"/>
              </a:lnSpc>
              <a:spcBef>
                <a:spcPct val="0"/>
              </a:spcBef>
            </a:pPr>
            <a:r>
              <a:rPr lang="en-US" sz="2410">
                <a:solidFill>
                  <a:srgbClr val="000000"/>
                </a:solidFill>
                <a:latin typeface="Bloc"/>
              </a:rPr>
              <a:t>Veri Madenciliği</a:t>
            </a:r>
          </a:p>
          <a:p>
            <a:pPr algn="ctr">
              <a:lnSpc>
                <a:spcPts val="3375"/>
              </a:lnSpc>
              <a:spcBef>
                <a:spcPct val="0"/>
              </a:spcBef>
            </a:pPr>
            <a:r>
              <a:rPr lang="en-US" sz="2410">
                <a:solidFill>
                  <a:srgbClr val="000000"/>
                </a:solidFill>
                <a:latin typeface="Bloc"/>
              </a:rPr>
              <a:t>Dijital Oyun Tasarımı </a:t>
            </a:r>
          </a:p>
          <a:p>
            <a:pPr algn="ctr">
              <a:lnSpc>
                <a:spcPts val="3375"/>
              </a:lnSpc>
              <a:spcBef>
                <a:spcPct val="0"/>
              </a:spcBef>
            </a:pPr>
            <a:r>
              <a:rPr lang="en-US" sz="2410">
                <a:solidFill>
                  <a:srgbClr val="000000"/>
                </a:solidFill>
                <a:latin typeface="Bloc"/>
              </a:rPr>
              <a:t>Metaverse </a:t>
            </a:r>
          </a:p>
          <a:p>
            <a:pPr algn="ctr">
              <a:lnSpc>
                <a:spcPts val="3375"/>
              </a:lnSpc>
              <a:spcBef>
                <a:spcPct val="0"/>
              </a:spcBef>
            </a:pPr>
            <a:r>
              <a:rPr lang="en-US" sz="2410">
                <a:solidFill>
                  <a:srgbClr val="000000"/>
                </a:solidFill>
                <a:latin typeface="Bloc"/>
              </a:rPr>
              <a:t>Yabancı Dil Eğitimi</a:t>
            </a:r>
          </a:p>
          <a:p>
            <a:pPr algn="ctr">
              <a:lnSpc>
                <a:spcPts val="3375"/>
              </a:lnSpc>
              <a:spcBef>
                <a:spcPct val="0"/>
              </a:spcBef>
            </a:pPr>
            <a:r>
              <a:rPr lang="en-US" sz="2410">
                <a:solidFill>
                  <a:srgbClr val="000000"/>
                </a:solidFill>
                <a:latin typeface="Bloc"/>
              </a:rPr>
              <a:t>Dil ve Edebiyat </a:t>
            </a:r>
          </a:p>
          <a:p>
            <a:pPr algn="ctr">
              <a:lnSpc>
                <a:spcPts val="3375"/>
              </a:lnSpc>
              <a:spcBef>
                <a:spcPct val="0"/>
              </a:spcBef>
            </a:pPr>
            <a:r>
              <a:rPr lang="en-US" sz="2410">
                <a:solidFill>
                  <a:srgbClr val="000000"/>
                </a:solidFill>
                <a:latin typeface="Bloc"/>
              </a:rPr>
              <a:t>Milli Teknoloji Hamlesi </a:t>
            </a:r>
          </a:p>
          <a:p>
            <a:pPr algn="ctr">
              <a:lnSpc>
                <a:spcPts val="3375"/>
              </a:lnSpc>
              <a:spcBef>
                <a:spcPct val="0"/>
              </a:spcBef>
            </a:pPr>
            <a:r>
              <a:rPr lang="en-US" sz="2410">
                <a:solidFill>
                  <a:srgbClr val="000000"/>
                </a:solidFill>
                <a:latin typeface="Bloc"/>
              </a:rPr>
              <a:t>Yapay Zekâ</a:t>
            </a:r>
          </a:p>
          <a:p>
            <a:pPr algn="ctr">
              <a:lnSpc>
                <a:spcPts val="3375"/>
              </a:lnSpc>
              <a:spcBef>
                <a:spcPct val="0"/>
              </a:spcBef>
            </a:pPr>
            <a:r>
              <a:rPr lang="en-US" sz="2410">
                <a:solidFill>
                  <a:srgbClr val="000000"/>
                </a:solidFill>
                <a:latin typeface="Bloc"/>
              </a:rPr>
              <a:t>Doğal Afetler ve Afet Yönetimi </a:t>
            </a:r>
          </a:p>
          <a:p>
            <a:pPr algn="ctr">
              <a:lnSpc>
                <a:spcPts val="3375"/>
              </a:lnSpc>
              <a:spcBef>
                <a:spcPct val="0"/>
              </a:spcBef>
            </a:pPr>
            <a:r>
              <a:rPr lang="en-US" sz="2410">
                <a:solidFill>
                  <a:srgbClr val="000000"/>
                </a:solidFill>
                <a:latin typeface="Bloc"/>
              </a:rPr>
              <a:t>Nesnelerin İnterneti </a:t>
            </a:r>
          </a:p>
          <a:p>
            <a:pPr algn="ctr">
              <a:lnSpc>
                <a:spcPts val="3375"/>
              </a:lnSpc>
              <a:spcBef>
                <a:spcPct val="0"/>
              </a:spcBef>
            </a:pPr>
            <a:r>
              <a:rPr lang="en-US" sz="2410">
                <a:solidFill>
                  <a:srgbClr val="000000"/>
                </a:solidFill>
                <a:latin typeface="Bloc"/>
              </a:rPr>
              <a:t>Yaşamımızda İyilik, Nezaket ve Anlayış</a:t>
            </a:r>
          </a:p>
          <a:p>
            <a:pPr algn="ctr">
              <a:lnSpc>
                <a:spcPts val="3375"/>
              </a:lnSpc>
              <a:spcBef>
                <a:spcPct val="0"/>
              </a:spcBef>
            </a:pPr>
            <a:r>
              <a:rPr lang="en-US" sz="2410">
                <a:solidFill>
                  <a:srgbClr val="000000"/>
                </a:solidFill>
                <a:latin typeface="Bloc"/>
              </a:rPr>
              <a:t>Doğal Miras ve Doğal Kaynaklar </a:t>
            </a:r>
          </a:p>
          <a:p>
            <a:pPr algn="ctr">
              <a:lnSpc>
                <a:spcPts val="3375"/>
              </a:lnSpc>
              <a:spcBef>
                <a:spcPct val="0"/>
              </a:spcBef>
            </a:pPr>
            <a:r>
              <a:rPr lang="en-US" sz="2410">
                <a:solidFill>
                  <a:srgbClr val="000000"/>
                </a:solidFill>
                <a:latin typeface="Bloc"/>
              </a:rPr>
              <a:t>Nükleer Enerji </a:t>
            </a:r>
          </a:p>
          <a:p>
            <a:pPr algn="ctr">
              <a:lnSpc>
                <a:spcPts val="3375"/>
              </a:lnSpc>
              <a:spcBef>
                <a:spcPct val="0"/>
              </a:spcBef>
            </a:pPr>
            <a:r>
              <a:rPr lang="en-US" sz="2410">
                <a:solidFill>
                  <a:srgbClr val="000000"/>
                </a:solidFill>
                <a:latin typeface="Bloc"/>
              </a:rPr>
              <a:t>Yenilenebilir Enerji</a:t>
            </a:r>
          </a:p>
          <a:p>
            <a:pPr algn="ctr">
              <a:lnSpc>
                <a:spcPts val="3375"/>
              </a:lnSpc>
              <a:spcBef>
                <a:spcPct val="0"/>
              </a:spcBef>
            </a:pPr>
            <a:r>
              <a:rPr lang="en-US" sz="2410">
                <a:solidFill>
                  <a:srgbClr val="000000"/>
                </a:solidFill>
                <a:latin typeface="Bloc"/>
              </a:rPr>
              <a:t>Ekolojik Denge </a:t>
            </a:r>
          </a:p>
          <a:p>
            <a:pPr algn="ctr">
              <a:lnSpc>
                <a:spcPts val="3375"/>
              </a:lnSpc>
              <a:spcBef>
                <a:spcPct val="0"/>
              </a:spcBef>
            </a:pPr>
            <a:r>
              <a:rPr lang="en-US" sz="2410">
                <a:solidFill>
                  <a:srgbClr val="000000"/>
                </a:solidFill>
                <a:latin typeface="Bloc"/>
              </a:rPr>
              <a:t>Okul Dışı Öğrenme Ortamları </a:t>
            </a:r>
          </a:p>
          <a:p>
            <a:pPr algn="ctr">
              <a:lnSpc>
                <a:spcPts val="3375"/>
              </a:lnSpc>
              <a:spcBef>
                <a:spcPct val="0"/>
              </a:spcBef>
            </a:pPr>
            <a:r>
              <a:rPr lang="en-US" sz="2410">
                <a:solidFill>
                  <a:srgbClr val="000000"/>
                </a:solidFill>
                <a:latin typeface="Bloc"/>
              </a:rPr>
              <a:t>Yer ve Deniz Bilimleri</a:t>
            </a:r>
          </a:p>
          <a:p>
            <a:pPr algn="ctr">
              <a:lnSpc>
                <a:spcPts val="3375"/>
              </a:lnSpc>
              <a:spcBef>
                <a:spcPct val="0"/>
              </a:spcBef>
            </a:pPr>
            <a:r>
              <a:rPr lang="en-US" sz="2410">
                <a:solidFill>
                  <a:srgbClr val="000000"/>
                </a:solidFill>
                <a:latin typeface="Bloc"/>
              </a:rPr>
              <a:t>Finansal Okuryazarlık </a:t>
            </a:r>
          </a:p>
          <a:p>
            <a:pPr algn="ctr">
              <a:lnSpc>
                <a:spcPts val="3375"/>
              </a:lnSpc>
              <a:spcBef>
                <a:spcPct val="0"/>
              </a:spcBef>
            </a:pPr>
            <a:r>
              <a:rPr lang="en-US" sz="2410">
                <a:solidFill>
                  <a:srgbClr val="000000"/>
                </a:solidFill>
                <a:latin typeface="Bloc"/>
              </a:rPr>
              <a:t>Orman ve Ormanları Koruma </a:t>
            </a:r>
          </a:p>
          <a:p>
            <a:pPr algn="ctr">
              <a:lnSpc>
                <a:spcPts val="3375"/>
              </a:lnSpc>
              <a:spcBef>
                <a:spcPct val="0"/>
              </a:spcBef>
            </a:pPr>
            <a:r>
              <a:rPr lang="en-US" sz="2410">
                <a:solidFill>
                  <a:srgbClr val="000000"/>
                </a:solidFill>
                <a:latin typeface="Bloc"/>
              </a:rPr>
              <a:t>Yoksullukla Mücadele</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ABDC2"/>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875469"/>
            <a:ext cx="16917548" cy="5845494"/>
          </a:xfrm>
          <a:custGeom>
            <a:avLst/>
            <a:gdLst/>
            <a:ahLst/>
            <a:cxnLst/>
            <a:rect r="r" b="b" t="t" l="l"/>
            <a:pathLst>
              <a:path h="5845494" w="16917548">
                <a:moveTo>
                  <a:pt x="0" y="0"/>
                </a:moveTo>
                <a:lnTo>
                  <a:pt x="16917548" y="0"/>
                </a:lnTo>
                <a:lnTo>
                  <a:pt x="16917548" y="5845494"/>
                </a:lnTo>
                <a:lnTo>
                  <a:pt x="0" y="5845494"/>
                </a:lnTo>
                <a:lnTo>
                  <a:pt x="0" y="0"/>
                </a:lnTo>
                <a:close/>
              </a:path>
            </a:pathLst>
          </a:custGeom>
          <a:blipFill>
            <a:blip r:embed="rId2"/>
            <a:stretch>
              <a:fillRect l="-35392" t="-130445" r="-37224" b="-50428"/>
            </a:stretch>
          </a:blipFill>
        </p:spPr>
      </p:sp>
      <p:sp>
        <p:nvSpPr>
          <p:cNvPr name="TextBox 3" id="3"/>
          <p:cNvSpPr txBox="true"/>
          <p:nvPr/>
        </p:nvSpPr>
        <p:spPr>
          <a:xfrm rot="0">
            <a:off x="4886256" y="327025"/>
            <a:ext cx="8515487" cy="1231900"/>
          </a:xfrm>
          <a:prstGeom prst="rect">
            <a:avLst/>
          </a:prstGeom>
        </p:spPr>
        <p:txBody>
          <a:bodyPr anchor="t" rtlCol="false" tIns="0" lIns="0" bIns="0" rIns="0">
            <a:spAutoFit/>
          </a:bodyPr>
          <a:lstStyle/>
          <a:p>
            <a:pPr>
              <a:lnSpc>
                <a:spcPts val="9799"/>
              </a:lnSpc>
              <a:spcBef>
                <a:spcPct val="0"/>
              </a:spcBef>
            </a:pPr>
            <a:r>
              <a:rPr lang="en-US" sz="6999">
                <a:solidFill>
                  <a:srgbClr val="000000"/>
                </a:solidFill>
                <a:latin typeface="Bloc Heavy"/>
              </a:rPr>
              <a:t>YARIŞMA TAKVİMİ</a:t>
            </a:r>
          </a:p>
        </p:txBody>
      </p:sp>
      <p:sp>
        <p:nvSpPr>
          <p:cNvPr name="TextBox 4" id="4"/>
          <p:cNvSpPr txBox="true"/>
          <p:nvPr/>
        </p:nvSpPr>
        <p:spPr>
          <a:xfrm rot="0">
            <a:off x="1905553" y="7932731"/>
            <a:ext cx="15013037" cy="1799591"/>
          </a:xfrm>
          <a:prstGeom prst="rect">
            <a:avLst/>
          </a:prstGeom>
        </p:spPr>
        <p:txBody>
          <a:bodyPr anchor="t" rtlCol="false" tIns="0" lIns="0" bIns="0" rIns="0">
            <a:spAutoFit/>
          </a:bodyPr>
          <a:lstStyle/>
          <a:p>
            <a:pPr algn="ctr">
              <a:lnSpc>
                <a:spcPts val="4759"/>
              </a:lnSpc>
              <a:spcBef>
                <a:spcPct val="0"/>
              </a:spcBef>
            </a:pPr>
            <a:r>
              <a:rPr lang="en-US" sz="3399">
                <a:solidFill>
                  <a:srgbClr val="000000"/>
                </a:solidFill>
                <a:latin typeface="Bloc"/>
              </a:rPr>
              <a:t>Yarışma için yılda bir kez başvuru alınır. Yarışma süreçleri takvimi, Şekil 3'de özetlenmiştir.</a:t>
            </a:r>
          </a:p>
          <a:p>
            <a:pPr algn="ctr">
              <a:lnSpc>
                <a:spcPts val="4759"/>
              </a:lnSpc>
              <a:spcBef>
                <a:spcPct val="0"/>
              </a:spcBef>
            </a:pPr>
            <a:r>
              <a:rPr lang="en-US" sz="3399">
                <a:solidFill>
                  <a:srgbClr val="000000"/>
                </a:solidFill>
                <a:latin typeface="Bloc"/>
              </a:rPr>
              <a:t>Bölge ve final yarışmalarının düzenlenme tarihleri, yarışmanın web sayfasında ilan</a:t>
            </a:r>
          </a:p>
          <a:p>
            <a:pPr algn="ctr">
              <a:lnSpc>
                <a:spcPts val="4759"/>
              </a:lnSpc>
              <a:spcBef>
                <a:spcPct val="0"/>
              </a:spcBef>
            </a:pPr>
            <a:r>
              <a:rPr lang="en-US" sz="3399">
                <a:solidFill>
                  <a:srgbClr val="000000"/>
                </a:solidFill>
                <a:latin typeface="Bloc"/>
              </a:rPr>
              <a:t>edilecektir.</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A707B"/>
        </a:solidFill>
      </p:bgPr>
    </p:bg>
    <p:spTree>
      <p:nvGrpSpPr>
        <p:cNvPr id="1" name=""/>
        <p:cNvGrpSpPr/>
        <p:nvPr/>
      </p:nvGrpSpPr>
      <p:grpSpPr>
        <a:xfrm>
          <a:off x="0" y="0"/>
          <a:ext cx="0" cy="0"/>
          <a:chOff x="0" y="0"/>
          <a:chExt cx="0" cy="0"/>
        </a:xfrm>
      </p:grpSpPr>
      <p:grpSp>
        <p:nvGrpSpPr>
          <p:cNvPr name="Group 2" id="2"/>
          <p:cNvGrpSpPr/>
          <p:nvPr/>
        </p:nvGrpSpPr>
        <p:grpSpPr>
          <a:xfrm rot="0">
            <a:off x="3072382" y="1028700"/>
            <a:ext cx="12143235" cy="1304306"/>
            <a:chOff x="0" y="0"/>
            <a:chExt cx="3198218" cy="343521"/>
          </a:xfrm>
        </p:grpSpPr>
        <p:sp>
          <p:nvSpPr>
            <p:cNvPr name="Freeform 3" id="3"/>
            <p:cNvSpPr/>
            <p:nvPr/>
          </p:nvSpPr>
          <p:spPr>
            <a:xfrm flipH="false" flipV="false" rot="0">
              <a:off x="0" y="0"/>
              <a:ext cx="3198218" cy="343521"/>
            </a:xfrm>
            <a:custGeom>
              <a:avLst/>
              <a:gdLst/>
              <a:ahLst/>
              <a:cxnLst/>
              <a:rect r="r" b="b" t="t" l="l"/>
              <a:pathLst>
                <a:path h="343521" w="3198218">
                  <a:moveTo>
                    <a:pt x="2995018" y="0"/>
                  </a:moveTo>
                  <a:lnTo>
                    <a:pt x="203200" y="0"/>
                  </a:lnTo>
                  <a:lnTo>
                    <a:pt x="0" y="171760"/>
                  </a:lnTo>
                  <a:lnTo>
                    <a:pt x="203200" y="343521"/>
                  </a:lnTo>
                  <a:lnTo>
                    <a:pt x="2995018" y="343521"/>
                  </a:lnTo>
                  <a:lnTo>
                    <a:pt x="3198218" y="171760"/>
                  </a:lnTo>
                  <a:lnTo>
                    <a:pt x="2995018" y="0"/>
                  </a:lnTo>
                  <a:close/>
                </a:path>
              </a:pathLst>
            </a:custGeom>
            <a:solidFill>
              <a:srgbClr val="FFFFFF"/>
            </a:solidFill>
            <a:ln w="66675" cap="sq">
              <a:solidFill>
                <a:srgbClr val="000000"/>
              </a:solidFill>
              <a:prstDash val="solid"/>
              <a:miter/>
            </a:ln>
          </p:spPr>
        </p:sp>
        <p:sp>
          <p:nvSpPr>
            <p:cNvPr name="TextBox 4" id="4"/>
            <p:cNvSpPr txBox="true"/>
            <p:nvPr/>
          </p:nvSpPr>
          <p:spPr>
            <a:xfrm>
              <a:off x="152400" y="-38100"/>
              <a:ext cx="2893418" cy="381621"/>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034912" y="1123331"/>
            <a:ext cx="16224388" cy="1009650"/>
          </a:xfrm>
          <a:prstGeom prst="rect">
            <a:avLst/>
          </a:prstGeom>
        </p:spPr>
        <p:txBody>
          <a:bodyPr anchor="t" rtlCol="false" tIns="0" lIns="0" bIns="0" rIns="0">
            <a:spAutoFit/>
          </a:bodyPr>
          <a:lstStyle/>
          <a:p>
            <a:pPr algn="ctr" marL="0" indent="0" lvl="0">
              <a:lnSpc>
                <a:spcPts val="7799"/>
              </a:lnSpc>
              <a:spcBef>
                <a:spcPct val="0"/>
              </a:spcBef>
            </a:pPr>
            <a:r>
              <a:rPr lang="en-US" sz="6499">
                <a:solidFill>
                  <a:srgbClr val="000000"/>
                </a:solidFill>
                <a:latin typeface="Bloc"/>
              </a:rPr>
              <a:t>DEĞERLENDİRME</a:t>
            </a:r>
          </a:p>
        </p:txBody>
      </p:sp>
      <p:sp>
        <p:nvSpPr>
          <p:cNvPr name="Freeform 6" id="6"/>
          <p:cNvSpPr/>
          <p:nvPr/>
        </p:nvSpPr>
        <p:spPr>
          <a:xfrm flipH="false" flipV="false" rot="-3209862">
            <a:off x="1602241" y="1041288"/>
            <a:ext cx="1187218" cy="1222790"/>
          </a:xfrm>
          <a:custGeom>
            <a:avLst/>
            <a:gdLst/>
            <a:ahLst/>
            <a:cxnLst/>
            <a:rect r="r" b="b" t="t" l="l"/>
            <a:pathLst>
              <a:path h="1222790" w="1187218">
                <a:moveTo>
                  <a:pt x="0" y="0"/>
                </a:moveTo>
                <a:lnTo>
                  <a:pt x="1187217" y="0"/>
                </a:lnTo>
                <a:lnTo>
                  <a:pt x="1187217" y="1222790"/>
                </a:lnTo>
                <a:lnTo>
                  <a:pt x="0" y="12227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7385160">
            <a:off x="15426354" y="1069458"/>
            <a:ext cx="1187218" cy="1222790"/>
          </a:xfrm>
          <a:custGeom>
            <a:avLst/>
            <a:gdLst/>
            <a:ahLst/>
            <a:cxnLst/>
            <a:rect r="r" b="b" t="t" l="l"/>
            <a:pathLst>
              <a:path h="1222790" w="1187218">
                <a:moveTo>
                  <a:pt x="0" y="0"/>
                </a:moveTo>
                <a:lnTo>
                  <a:pt x="1187218" y="0"/>
                </a:lnTo>
                <a:lnTo>
                  <a:pt x="1187218" y="1222790"/>
                </a:lnTo>
                <a:lnTo>
                  <a:pt x="0" y="12227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028700" y="2754472"/>
            <a:ext cx="3718750" cy="4114800"/>
          </a:xfrm>
          <a:custGeom>
            <a:avLst/>
            <a:gdLst/>
            <a:ahLst/>
            <a:cxnLst/>
            <a:rect r="r" b="b" t="t" l="l"/>
            <a:pathLst>
              <a:path h="4114800" w="3718750">
                <a:moveTo>
                  <a:pt x="0" y="0"/>
                </a:moveTo>
                <a:lnTo>
                  <a:pt x="3718750" y="0"/>
                </a:lnTo>
                <a:lnTo>
                  <a:pt x="37187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245014" y="7335918"/>
            <a:ext cx="5286123" cy="638175"/>
          </a:xfrm>
          <a:prstGeom prst="rect">
            <a:avLst/>
          </a:prstGeom>
        </p:spPr>
        <p:txBody>
          <a:bodyPr anchor="t" rtlCol="false" tIns="0" lIns="0" bIns="0" rIns="0">
            <a:spAutoFit/>
          </a:bodyPr>
          <a:lstStyle/>
          <a:p>
            <a:pPr algn="ctr" marL="0" indent="0" lvl="0">
              <a:lnSpc>
                <a:spcPts val="4800"/>
              </a:lnSpc>
              <a:spcBef>
                <a:spcPct val="0"/>
              </a:spcBef>
            </a:pPr>
            <a:r>
              <a:rPr lang="en-US" sz="4000">
                <a:solidFill>
                  <a:srgbClr val="000000"/>
                </a:solidFill>
                <a:latin typeface="Bloc Heavy"/>
              </a:rPr>
              <a:t>ÖN-DEĞERLENDİRME</a:t>
            </a:r>
          </a:p>
        </p:txBody>
      </p:sp>
      <p:sp>
        <p:nvSpPr>
          <p:cNvPr name="TextBox 10" id="10"/>
          <p:cNvSpPr txBox="true"/>
          <p:nvPr/>
        </p:nvSpPr>
        <p:spPr>
          <a:xfrm rot="0">
            <a:off x="9147106" y="3505200"/>
            <a:ext cx="2495550" cy="3200400"/>
          </a:xfrm>
          <a:prstGeom prst="rect">
            <a:avLst/>
          </a:prstGeom>
        </p:spPr>
        <p:txBody>
          <a:bodyPr anchor="t" rtlCol="false" tIns="0" lIns="0" bIns="0" rIns="0">
            <a:spAutoFit/>
          </a:bodyPr>
          <a:lstStyle/>
          <a:p>
            <a:pPr algn="ctr">
              <a:lnSpc>
                <a:spcPts val="4200"/>
              </a:lnSpc>
              <a:spcBef>
                <a:spcPct val="0"/>
              </a:spcBef>
            </a:pPr>
            <a:r>
              <a:rPr lang="en-US" sz="3000">
                <a:solidFill>
                  <a:srgbClr val="FFFFFF"/>
                </a:solidFill>
                <a:latin typeface="Bloc"/>
              </a:rPr>
              <a:t>İzmir, </a:t>
            </a:r>
          </a:p>
          <a:p>
            <a:pPr algn="ctr">
              <a:lnSpc>
                <a:spcPts val="4200"/>
              </a:lnSpc>
              <a:spcBef>
                <a:spcPct val="0"/>
              </a:spcBef>
            </a:pPr>
            <a:r>
              <a:rPr lang="en-US" sz="3000">
                <a:solidFill>
                  <a:srgbClr val="FFFFFF"/>
                </a:solidFill>
                <a:latin typeface="Bloc"/>
              </a:rPr>
              <a:t>Kayseri, </a:t>
            </a:r>
          </a:p>
          <a:p>
            <a:pPr algn="ctr">
              <a:lnSpc>
                <a:spcPts val="4200"/>
              </a:lnSpc>
              <a:spcBef>
                <a:spcPct val="0"/>
              </a:spcBef>
            </a:pPr>
            <a:r>
              <a:rPr lang="en-US" sz="3000">
                <a:solidFill>
                  <a:srgbClr val="FFFFFF"/>
                </a:solidFill>
                <a:latin typeface="Bloc"/>
              </a:rPr>
              <a:t>Konya, </a:t>
            </a:r>
          </a:p>
          <a:p>
            <a:pPr algn="ctr">
              <a:lnSpc>
                <a:spcPts val="4200"/>
              </a:lnSpc>
              <a:spcBef>
                <a:spcPct val="0"/>
              </a:spcBef>
            </a:pPr>
            <a:r>
              <a:rPr lang="en-US" sz="3000">
                <a:solidFill>
                  <a:srgbClr val="FFFFFF"/>
                </a:solidFill>
                <a:latin typeface="Bloc"/>
              </a:rPr>
              <a:t>Malatya, </a:t>
            </a:r>
          </a:p>
          <a:p>
            <a:pPr algn="ctr">
              <a:lnSpc>
                <a:spcPts val="4200"/>
              </a:lnSpc>
              <a:spcBef>
                <a:spcPct val="0"/>
              </a:spcBef>
            </a:pPr>
            <a:r>
              <a:rPr lang="en-US" sz="3000">
                <a:solidFill>
                  <a:srgbClr val="FFFFFF"/>
                </a:solidFill>
                <a:latin typeface="Bloc"/>
              </a:rPr>
              <a:t>Samsun</a:t>
            </a:r>
          </a:p>
          <a:p>
            <a:pPr algn="ctr">
              <a:lnSpc>
                <a:spcPts val="4200"/>
              </a:lnSpc>
              <a:spcBef>
                <a:spcPct val="0"/>
              </a:spcBef>
            </a:pPr>
            <a:r>
              <a:rPr lang="en-US" sz="3000">
                <a:solidFill>
                  <a:srgbClr val="FFFFFF"/>
                </a:solidFill>
                <a:latin typeface="Bloc"/>
              </a:rPr>
              <a:t> Van </a:t>
            </a:r>
          </a:p>
        </p:txBody>
      </p:sp>
      <p:sp>
        <p:nvSpPr>
          <p:cNvPr name="TextBox 11" id="11"/>
          <p:cNvSpPr txBox="true"/>
          <p:nvPr/>
        </p:nvSpPr>
        <p:spPr>
          <a:xfrm rot="0">
            <a:off x="5809004" y="7260031"/>
            <a:ext cx="5450965" cy="742950"/>
          </a:xfrm>
          <a:prstGeom prst="rect">
            <a:avLst/>
          </a:prstGeom>
        </p:spPr>
        <p:txBody>
          <a:bodyPr anchor="t" rtlCol="false" tIns="0" lIns="0" bIns="0" rIns="0">
            <a:spAutoFit/>
          </a:bodyPr>
          <a:lstStyle/>
          <a:p>
            <a:pPr algn="ctr" marL="0" indent="0" lvl="0">
              <a:lnSpc>
                <a:spcPts val="5635"/>
              </a:lnSpc>
              <a:spcBef>
                <a:spcPct val="0"/>
              </a:spcBef>
            </a:pPr>
            <a:r>
              <a:rPr lang="en-US" sz="4695">
                <a:solidFill>
                  <a:srgbClr val="000000"/>
                </a:solidFill>
                <a:latin typeface="Bloc Heavy"/>
              </a:rPr>
              <a:t>BÖLGE AŞAMASI</a:t>
            </a:r>
          </a:p>
        </p:txBody>
      </p:sp>
      <p:sp>
        <p:nvSpPr>
          <p:cNvPr name="AutoShape 12" id="12"/>
          <p:cNvSpPr/>
          <p:nvPr/>
        </p:nvSpPr>
        <p:spPr>
          <a:xfrm flipV="true">
            <a:off x="5789954" y="2623164"/>
            <a:ext cx="19050" cy="7463998"/>
          </a:xfrm>
          <a:prstGeom prst="line">
            <a:avLst/>
          </a:prstGeom>
          <a:ln cap="flat" w="38100">
            <a:solidFill>
              <a:srgbClr val="000000"/>
            </a:solidFill>
            <a:prstDash val="sysDot"/>
            <a:headEnd type="none" len="sm" w="sm"/>
            <a:tailEnd type="none" len="sm" w="sm"/>
          </a:ln>
        </p:spPr>
      </p:sp>
      <p:sp>
        <p:nvSpPr>
          <p:cNvPr name="AutoShape 13" id="13"/>
          <p:cNvSpPr/>
          <p:nvPr/>
        </p:nvSpPr>
        <p:spPr>
          <a:xfrm flipV="true">
            <a:off x="11378073" y="2952816"/>
            <a:ext cx="19050" cy="7463998"/>
          </a:xfrm>
          <a:prstGeom prst="line">
            <a:avLst/>
          </a:prstGeom>
          <a:ln cap="flat" w="38100">
            <a:solidFill>
              <a:srgbClr val="000000"/>
            </a:solidFill>
            <a:prstDash val="sysDot"/>
            <a:headEnd type="none" len="sm" w="sm"/>
            <a:tailEnd type="none" len="sm" w="sm"/>
          </a:ln>
        </p:spPr>
      </p:sp>
      <p:grpSp>
        <p:nvGrpSpPr>
          <p:cNvPr name="Group 14" id="14"/>
          <p:cNvGrpSpPr/>
          <p:nvPr/>
        </p:nvGrpSpPr>
        <p:grpSpPr>
          <a:xfrm rot="0">
            <a:off x="12570210" y="3249805"/>
            <a:ext cx="4435340" cy="2100663"/>
            <a:chOff x="0" y="0"/>
            <a:chExt cx="1168155" cy="553261"/>
          </a:xfrm>
        </p:grpSpPr>
        <p:sp>
          <p:nvSpPr>
            <p:cNvPr name="Freeform 15" id="15"/>
            <p:cNvSpPr/>
            <p:nvPr/>
          </p:nvSpPr>
          <p:spPr>
            <a:xfrm flipH="false" flipV="false" rot="0">
              <a:off x="0" y="0"/>
              <a:ext cx="1168155" cy="553261"/>
            </a:xfrm>
            <a:custGeom>
              <a:avLst/>
              <a:gdLst/>
              <a:ahLst/>
              <a:cxnLst/>
              <a:rect r="r" b="b" t="t" l="l"/>
              <a:pathLst>
                <a:path h="553261" w="1168155">
                  <a:moveTo>
                    <a:pt x="125677" y="0"/>
                  </a:moveTo>
                  <a:lnTo>
                    <a:pt x="1042479" y="0"/>
                  </a:lnTo>
                  <a:cubicBezTo>
                    <a:pt x="1111888" y="0"/>
                    <a:pt x="1168155" y="56267"/>
                    <a:pt x="1168155" y="125677"/>
                  </a:cubicBezTo>
                  <a:lnTo>
                    <a:pt x="1168155" y="427585"/>
                  </a:lnTo>
                  <a:cubicBezTo>
                    <a:pt x="1168155" y="496994"/>
                    <a:pt x="1111888" y="553261"/>
                    <a:pt x="1042479" y="553261"/>
                  </a:cubicBezTo>
                  <a:lnTo>
                    <a:pt x="125677" y="553261"/>
                  </a:lnTo>
                  <a:cubicBezTo>
                    <a:pt x="56267" y="553261"/>
                    <a:pt x="0" y="496994"/>
                    <a:pt x="0" y="427585"/>
                  </a:cubicBezTo>
                  <a:lnTo>
                    <a:pt x="0" y="125677"/>
                  </a:lnTo>
                  <a:cubicBezTo>
                    <a:pt x="0" y="56267"/>
                    <a:pt x="56267" y="0"/>
                    <a:pt x="125677" y="0"/>
                  </a:cubicBezTo>
                  <a:close/>
                </a:path>
              </a:pathLst>
            </a:custGeom>
            <a:solidFill>
              <a:srgbClr val="000000">
                <a:alpha val="0"/>
              </a:srgbClr>
            </a:solidFill>
            <a:ln w="104775" cap="rnd">
              <a:solidFill>
                <a:srgbClr val="000000"/>
              </a:solidFill>
              <a:prstDash val="solid"/>
              <a:round/>
            </a:ln>
          </p:spPr>
        </p:sp>
        <p:sp>
          <p:nvSpPr>
            <p:cNvPr name="TextBox 16" id="16"/>
            <p:cNvSpPr txBox="true"/>
            <p:nvPr/>
          </p:nvSpPr>
          <p:spPr>
            <a:xfrm>
              <a:off x="0" y="-38100"/>
              <a:ext cx="1168155" cy="591361"/>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6451253" y="8086324"/>
            <a:ext cx="4770617" cy="2114550"/>
          </a:xfrm>
          <a:prstGeom prst="rect">
            <a:avLst/>
          </a:prstGeom>
        </p:spPr>
        <p:txBody>
          <a:bodyPr anchor="t" rtlCol="false" tIns="0" lIns="0" bIns="0" rIns="0">
            <a:spAutoFit/>
          </a:bodyPr>
          <a:lstStyle/>
          <a:p>
            <a:pPr algn="ctr" marL="0" indent="0" lvl="0">
              <a:lnSpc>
                <a:spcPts val="4199"/>
              </a:lnSpc>
            </a:pPr>
            <a:r>
              <a:rPr lang="en-US" sz="3499">
                <a:solidFill>
                  <a:srgbClr val="000000"/>
                </a:solidFill>
                <a:latin typeface="Bloc"/>
              </a:rPr>
              <a:t>12 Bölge Koordinatörlüğü, final aşaması süreci ise BİDEB tarafından yürütülür.</a:t>
            </a:r>
          </a:p>
        </p:txBody>
      </p:sp>
      <p:sp>
        <p:nvSpPr>
          <p:cNvPr name="TextBox 18" id="18"/>
          <p:cNvSpPr txBox="true"/>
          <p:nvPr/>
        </p:nvSpPr>
        <p:spPr>
          <a:xfrm rot="0">
            <a:off x="12258675" y="3461937"/>
            <a:ext cx="4746875" cy="1638300"/>
          </a:xfrm>
          <a:prstGeom prst="rect">
            <a:avLst/>
          </a:prstGeom>
        </p:spPr>
        <p:txBody>
          <a:bodyPr anchor="t" rtlCol="false" tIns="0" lIns="0" bIns="0" rIns="0">
            <a:spAutoFit/>
          </a:bodyPr>
          <a:lstStyle/>
          <a:p>
            <a:pPr algn="ctr" marL="0" indent="0" lvl="0">
              <a:lnSpc>
                <a:spcPts val="6359"/>
              </a:lnSpc>
              <a:spcBef>
                <a:spcPct val="0"/>
              </a:spcBef>
            </a:pPr>
            <a:r>
              <a:rPr lang="en-US" sz="5299">
                <a:solidFill>
                  <a:srgbClr val="000000"/>
                </a:solidFill>
                <a:latin typeface="Bloc Heavy"/>
              </a:rPr>
              <a:t>FİNAL AŞAMASI</a:t>
            </a:r>
          </a:p>
        </p:txBody>
      </p:sp>
      <p:sp>
        <p:nvSpPr>
          <p:cNvPr name="TextBox 19" id="19"/>
          <p:cNvSpPr txBox="true"/>
          <p:nvPr/>
        </p:nvSpPr>
        <p:spPr>
          <a:xfrm rot="0">
            <a:off x="6419290" y="2218706"/>
            <a:ext cx="5385495" cy="734061"/>
          </a:xfrm>
          <a:prstGeom prst="rect">
            <a:avLst/>
          </a:prstGeom>
        </p:spPr>
        <p:txBody>
          <a:bodyPr anchor="t" rtlCol="false" tIns="0" lIns="0" bIns="0" rIns="0">
            <a:spAutoFit/>
          </a:bodyPr>
          <a:lstStyle/>
          <a:p>
            <a:pPr algn="ctr">
              <a:lnSpc>
                <a:spcPts val="5739"/>
              </a:lnSpc>
              <a:spcBef>
                <a:spcPct val="0"/>
              </a:spcBef>
            </a:pPr>
            <a:r>
              <a:rPr lang="en-US" sz="4099">
                <a:solidFill>
                  <a:srgbClr val="000000"/>
                </a:solidFill>
                <a:latin typeface="Bloc"/>
              </a:rPr>
              <a:t>3 AŞAMADA GERÇEKLEŞİR</a:t>
            </a:r>
          </a:p>
        </p:txBody>
      </p:sp>
      <p:sp>
        <p:nvSpPr>
          <p:cNvPr name="TextBox 20" id="20"/>
          <p:cNvSpPr txBox="true"/>
          <p:nvPr/>
        </p:nvSpPr>
        <p:spPr>
          <a:xfrm rot="0">
            <a:off x="6341011" y="3419194"/>
            <a:ext cx="2495550" cy="3255257"/>
          </a:xfrm>
          <a:prstGeom prst="rect">
            <a:avLst/>
          </a:prstGeom>
        </p:spPr>
        <p:txBody>
          <a:bodyPr anchor="t" rtlCol="false" tIns="0" lIns="0" bIns="0" rIns="0">
            <a:spAutoFit/>
          </a:bodyPr>
          <a:lstStyle/>
          <a:p>
            <a:pPr algn="ctr">
              <a:lnSpc>
                <a:spcPts val="4326"/>
              </a:lnSpc>
              <a:spcBef>
                <a:spcPct val="0"/>
              </a:spcBef>
            </a:pPr>
            <a:r>
              <a:rPr lang="en-US" sz="3090">
                <a:solidFill>
                  <a:srgbClr val="FFFFFF"/>
                </a:solidFill>
                <a:latin typeface="Bloc"/>
              </a:rPr>
              <a:t>Adana, </a:t>
            </a:r>
          </a:p>
          <a:p>
            <a:pPr algn="ctr">
              <a:lnSpc>
                <a:spcPts val="4326"/>
              </a:lnSpc>
              <a:spcBef>
                <a:spcPct val="0"/>
              </a:spcBef>
            </a:pPr>
            <a:r>
              <a:rPr lang="en-US" sz="3090">
                <a:solidFill>
                  <a:srgbClr val="FFFFFF"/>
                </a:solidFill>
                <a:latin typeface="Bloc"/>
              </a:rPr>
              <a:t>Ankara, </a:t>
            </a:r>
          </a:p>
          <a:p>
            <a:pPr algn="ctr">
              <a:lnSpc>
                <a:spcPts val="4326"/>
              </a:lnSpc>
              <a:spcBef>
                <a:spcPct val="0"/>
              </a:spcBef>
            </a:pPr>
            <a:r>
              <a:rPr lang="en-US" sz="3090">
                <a:solidFill>
                  <a:srgbClr val="FFFFFF"/>
                </a:solidFill>
                <a:latin typeface="Bloc"/>
              </a:rPr>
              <a:t>Bursa, </a:t>
            </a:r>
          </a:p>
          <a:p>
            <a:pPr algn="ctr">
              <a:lnSpc>
                <a:spcPts val="4326"/>
              </a:lnSpc>
              <a:spcBef>
                <a:spcPct val="0"/>
              </a:spcBef>
            </a:pPr>
            <a:r>
              <a:rPr lang="en-US" sz="3090">
                <a:solidFill>
                  <a:srgbClr val="FFFFFF"/>
                </a:solidFill>
                <a:latin typeface="Bloc"/>
              </a:rPr>
              <a:t>Erzurum,</a:t>
            </a:r>
          </a:p>
          <a:p>
            <a:pPr algn="ctr">
              <a:lnSpc>
                <a:spcPts val="4326"/>
              </a:lnSpc>
              <a:spcBef>
                <a:spcPct val="0"/>
              </a:spcBef>
            </a:pPr>
            <a:r>
              <a:rPr lang="en-US" sz="3090">
                <a:solidFill>
                  <a:srgbClr val="FFFFFF"/>
                </a:solidFill>
                <a:latin typeface="Bloc"/>
              </a:rPr>
              <a:t>İstanbul-Asya, </a:t>
            </a:r>
          </a:p>
          <a:p>
            <a:pPr algn="ctr">
              <a:lnSpc>
                <a:spcPts val="4326"/>
              </a:lnSpc>
              <a:spcBef>
                <a:spcPct val="0"/>
              </a:spcBef>
            </a:pPr>
            <a:r>
              <a:rPr lang="en-US" sz="3090">
                <a:solidFill>
                  <a:srgbClr val="FFFFFF"/>
                </a:solidFill>
                <a:latin typeface="Bloc"/>
              </a:rPr>
              <a:t>İstanbul-Avrupa,</a:t>
            </a:r>
          </a:p>
        </p:txBody>
      </p:sp>
      <p:sp>
        <p:nvSpPr>
          <p:cNvPr name="TextBox 21" id="21"/>
          <p:cNvSpPr txBox="true"/>
          <p:nvPr/>
        </p:nvSpPr>
        <p:spPr>
          <a:xfrm rot="0">
            <a:off x="11549523" y="5507605"/>
            <a:ext cx="6738477" cy="4050004"/>
          </a:xfrm>
          <a:prstGeom prst="rect">
            <a:avLst/>
          </a:prstGeom>
        </p:spPr>
        <p:txBody>
          <a:bodyPr anchor="t" rtlCol="false" tIns="0" lIns="0" bIns="0" rIns="0">
            <a:spAutoFit/>
          </a:bodyPr>
          <a:lstStyle/>
          <a:p>
            <a:pPr>
              <a:lnSpc>
                <a:spcPts val="3958"/>
              </a:lnSpc>
              <a:spcBef>
                <a:spcPct val="0"/>
              </a:spcBef>
            </a:pPr>
            <a:r>
              <a:rPr lang="en-US" sz="2827">
                <a:solidFill>
                  <a:srgbClr val="000000"/>
                </a:solidFill>
                <a:latin typeface="Bloc"/>
              </a:rPr>
              <a:t>    </a:t>
            </a:r>
            <a:r>
              <a:rPr lang="en-US" sz="2827">
                <a:solidFill>
                  <a:srgbClr val="000000"/>
                </a:solidFill>
                <a:latin typeface="Bloc"/>
              </a:rPr>
              <a:t>Öğrenciler tarafından Proje Rehberine göre hazırlanan ve başvuru sistemine yüklenen</a:t>
            </a:r>
          </a:p>
          <a:p>
            <a:pPr>
              <a:lnSpc>
                <a:spcPts val="3958"/>
              </a:lnSpc>
              <a:spcBef>
                <a:spcPct val="0"/>
              </a:spcBef>
            </a:pPr>
            <a:r>
              <a:rPr lang="en-US" sz="2827">
                <a:solidFill>
                  <a:srgbClr val="000000"/>
                </a:solidFill>
                <a:latin typeface="Bloc"/>
              </a:rPr>
              <a:t>projeler, ön değerlendirme aşamasında 12 bölgede her alan için oluşturulacak jüriler</a:t>
            </a:r>
          </a:p>
          <a:p>
            <a:pPr>
              <a:lnSpc>
                <a:spcPts val="3958"/>
              </a:lnSpc>
              <a:spcBef>
                <a:spcPct val="0"/>
              </a:spcBef>
            </a:pPr>
            <a:r>
              <a:rPr lang="en-US" sz="2827">
                <a:solidFill>
                  <a:srgbClr val="000000"/>
                </a:solidFill>
                <a:latin typeface="Bloc"/>
              </a:rPr>
              <a:t>tarafından öncelikle </a:t>
            </a:r>
            <a:r>
              <a:rPr lang="en-US" sz="2827">
                <a:solidFill>
                  <a:srgbClr val="000000"/>
                </a:solidFill>
                <a:latin typeface="Bloc Heavy"/>
              </a:rPr>
              <a:t>2.2. Başvuru Belgeleri ve Başvuru Yöntemi </a:t>
            </a:r>
            <a:r>
              <a:rPr lang="en-US" sz="2827">
                <a:solidFill>
                  <a:srgbClr val="000000"/>
                </a:solidFill>
                <a:latin typeface="Bloc"/>
              </a:rPr>
              <a:t>başlığı altında belirtilen hususlara göre şekilsel olarak değerlendirilir. </a:t>
            </a:r>
          </a:p>
        </p:txBody>
      </p:sp>
      <p:sp>
        <p:nvSpPr>
          <p:cNvPr name="TextBox 22" id="22"/>
          <p:cNvSpPr txBox="true"/>
          <p:nvPr/>
        </p:nvSpPr>
        <p:spPr>
          <a:xfrm rot="0">
            <a:off x="815137" y="8091404"/>
            <a:ext cx="4745906" cy="1995806"/>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Bloc"/>
              </a:rPr>
              <a:t>Ön değerlendirme sonucunda başarılı bulunan projeler, yarışmanın bölge aşamasına</a:t>
            </a:r>
          </a:p>
          <a:p>
            <a:pPr algn="ctr">
              <a:lnSpc>
                <a:spcPts val="3919"/>
              </a:lnSpc>
              <a:spcBef>
                <a:spcPct val="0"/>
              </a:spcBef>
            </a:pPr>
            <a:r>
              <a:rPr lang="en-US" sz="2799">
                <a:solidFill>
                  <a:srgbClr val="000000"/>
                </a:solidFill>
                <a:latin typeface="Bloc"/>
              </a:rPr>
              <a:t>davet edilir. </a:t>
            </a:r>
          </a:p>
        </p:txBody>
      </p:sp>
      <p:grpSp>
        <p:nvGrpSpPr>
          <p:cNvPr name="Group 23" id="23"/>
          <p:cNvGrpSpPr/>
          <p:nvPr/>
        </p:nvGrpSpPr>
        <p:grpSpPr>
          <a:xfrm rot="0">
            <a:off x="5809004" y="7217078"/>
            <a:ext cx="5569069" cy="888297"/>
            <a:chOff x="0" y="0"/>
            <a:chExt cx="1466751" cy="233955"/>
          </a:xfrm>
        </p:grpSpPr>
        <p:sp>
          <p:nvSpPr>
            <p:cNvPr name="Freeform 24" id="24"/>
            <p:cNvSpPr/>
            <p:nvPr/>
          </p:nvSpPr>
          <p:spPr>
            <a:xfrm flipH="false" flipV="false" rot="0">
              <a:off x="0" y="0"/>
              <a:ext cx="1466751" cy="233955"/>
            </a:xfrm>
            <a:custGeom>
              <a:avLst/>
              <a:gdLst/>
              <a:ahLst/>
              <a:cxnLst/>
              <a:rect r="r" b="b" t="t" l="l"/>
              <a:pathLst>
                <a:path h="233955" w="1466751">
                  <a:moveTo>
                    <a:pt x="100092" y="0"/>
                  </a:moveTo>
                  <a:lnTo>
                    <a:pt x="1366659" y="0"/>
                  </a:lnTo>
                  <a:cubicBezTo>
                    <a:pt x="1421938" y="0"/>
                    <a:pt x="1466751" y="44813"/>
                    <a:pt x="1466751" y="100092"/>
                  </a:cubicBezTo>
                  <a:lnTo>
                    <a:pt x="1466751" y="133863"/>
                  </a:lnTo>
                  <a:cubicBezTo>
                    <a:pt x="1466751" y="189142"/>
                    <a:pt x="1421938" y="233955"/>
                    <a:pt x="1366659" y="233955"/>
                  </a:cubicBezTo>
                  <a:lnTo>
                    <a:pt x="100092" y="233955"/>
                  </a:lnTo>
                  <a:cubicBezTo>
                    <a:pt x="73546" y="233955"/>
                    <a:pt x="48087" y="223409"/>
                    <a:pt x="29316" y="204638"/>
                  </a:cubicBezTo>
                  <a:cubicBezTo>
                    <a:pt x="10545" y="185868"/>
                    <a:pt x="0" y="160409"/>
                    <a:pt x="0" y="133863"/>
                  </a:cubicBezTo>
                  <a:lnTo>
                    <a:pt x="0" y="100092"/>
                  </a:lnTo>
                  <a:cubicBezTo>
                    <a:pt x="0" y="44813"/>
                    <a:pt x="44813" y="0"/>
                    <a:pt x="100092" y="0"/>
                  </a:cubicBezTo>
                  <a:close/>
                </a:path>
              </a:pathLst>
            </a:custGeom>
            <a:solidFill>
              <a:srgbClr val="000000">
                <a:alpha val="0"/>
              </a:srgbClr>
            </a:solidFill>
            <a:ln w="95250" cap="rnd">
              <a:solidFill>
                <a:srgbClr val="000000"/>
              </a:solidFill>
              <a:prstDash val="solid"/>
              <a:round/>
            </a:ln>
          </p:spPr>
        </p:sp>
        <p:sp>
          <p:nvSpPr>
            <p:cNvPr name="TextBox 25" id="25"/>
            <p:cNvSpPr txBox="true"/>
            <p:nvPr/>
          </p:nvSpPr>
          <p:spPr>
            <a:xfrm>
              <a:off x="0" y="-38100"/>
              <a:ext cx="1466751" cy="272055"/>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95250" y="7130208"/>
            <a:ext cx="5904254" cy="975166"/>
            <a:chOff x="0" y="0"/>
            <a:chExt cx="1555030" cy="256834"/>
          </a:xfrm>
        </p:grpSpPr>
        <p:sp>
          <p:nvSpPr>
            <p:cNvPr name="Freeform 27" id="27"/>
            <p:cNvSpPr/>
            <p:nvPr/>
          </p:nvSpPr>
          <p:spPr>
            <a:xfrm flipH="false" flipV="false" rot="0">
              <a:off x="0" y="0"/>
              <a:ext cx="1555030" cy="256834"/>
            </a:xfrm>
            <a:custGeom>
              <a:avLst/>
              <a:gdLst/>
              <a:ahLst/>
              <a:cxnLst/>
              <a:rect r="r" b="b" t="t" l="l"/>
              <a:pathLst>
                <a:path h="256834" w="1555030">
                  <a:moveTo>
                    <a:pt x="94410" y="0"/>
                  </a:moveTo>
                  <a:lnTo>
                    <a:pt x="1460620" y="0"/>
                  </a:lnTo>
                  <a:cubicBezTo>
                    <a:pt x="1485659" y="0"/>
                    <a:pt x="1509673" y="9947"/>
                    <a:pt x="1527378" y="27652"/>
                  </a:cubicBezTo>
                  <a:cubicBezTo>
                    <a:pt x="1545083" y="45357"/>
                    <a:pt x="1555030" y="69371"/>
                    <a:pt x="1555030" y="94410"/>
                  </a:cubicBezTo>
                  <a:lnTo>
                    <a:pt x="1555030" y="162424"/>
                  </a:lnTo>
                  <a:cubicBezTo>
                    <a:pt x="1555030" y="214565"/>
                    <a:pt x="1512761" y="256834"/>
                    <a:pt x="1460620" y="256834"/>
                  </a:cubicBezTo>
                  <a:lnTo>
                    <a:pt x="94410" y="256834"/>
                  </a:lnTo>
                  <a:cubicBezTo>
                    <a:pt x="69371" y="256834"/>
                    <a:pt x="45357" y="246887"/>
                    <a:pt x="27652" y="229182"/>
                  </a:cubicBezTo>
                  <a:cubicBezTo>
                    <a:pt x="9947" y="211477"/>
                    <a:pt x="0" y="187463"/>
                    <a:pt x="0" y="162424"/>
                  </a:cubicBezTo>
                  <a:lnTo>
                    <a:pt x="0" y="94410"/>
                  </a:lnTo>
                  <a:cubicBezTo>
                    <a:pt x="0" y="69371"/>
                    <a:pt x="9947" y="45357"/>
                    <a:pt x="27652" y="27652"/>
                  </a:cubicBezTo>
                  <a:cubicBezTo>
                    <a:pt x="45357" y="9947"/>
                    <a:pt x="69371" y="0"/>
                    <a:pt x="94410" y="0"/>
                  </a:cubicBezTo>
                  <a:close/>
                </a:path>
              </a:pathLst>
            </a:custGeom>
            <a:solidFill>
              <a:srgbClr val="000000">
                <a:alpha val="0"/>
              </a:srgbClr>
            </a:solidFill>
            <a:ln w="114300" cap="rnd">
              <a:solidFill>
                <a:srgbClr val="000000"/>
              </a:solidFill>
              <a:prstDash val="solid"/>
              <a:round/>
            </a:ln>
          </p:spPr>
        </p:sp>
        <p:sp>
          <p:nvSpPr>
            <p:cNvPr name="TextBox 28" id="28"/>
            <p:cNvSpPr txBox="true"/>
            <p:nvPr/>
          </p:nvSpPr>
          <p:spPr>
            <a:xfrm>
              <a:off x="0" y="-38100"/>
              <a:ext cx="1555030" cy="294934"/>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94138" y="4670577"/>
            <a:ext cx="17259300" cy="1626235"/>
          </a:xfrm>
          <a:prstGeom prst="rect">
            <a:avLst/>
          </a:prstGeom>
        </p:spPr>
        <p:txBody>
          <a:bodyPr anchor="t" rtlCol="false" tIns="0" lIns="0" bIns="0" rIns="0">
            <a:spAutoFit/>
          </a:bodyPr>
          <a:lstStyle/>
          <a:p>
            <a:pPr>
              <a:lnSpc>
                <a:spcPts val="6439"/>
              </a:lnSpc>
            </a:pPr>
            <a:r>
              <a:rPr lang="en-US" sz="4599" u="sng">
                <a:solidFill>
                  <a:srgbClr val="000000"/>
                </a:solidFill>
                <a:latin typeface="Bloc"/>
                <a:hlinkClick r:id="rId2" tooltip="https://tubitak.gov.tr/sites/default/files/26487/2204_a_cagri_metni_31.10.2023.pdf"/>
              </a:rPr>
              <a:t>https://tubitak.gov.tr/sites/default/files/26487/2204_a_cagri_metni_31.10.2023.pdf</a:t>
            </a:r>
          </a:p>
        </p:txBody>
      </p:sp>
      <p:sp>
        <p:nvSpPr>
          <p:cNvPr name="TextBox 3" id="3"/>
          <p:cNvSpPr txBox="true"/>
          <p:nvPr/>
        </p:nvSpPr>
        <p:spPr>
          <a:xfrm rot="0">
            <a:off x="514350" y="2199888"/>
            <a:ext cx="17259300" cy="1787525"/>
          </a:xfrm>
          <a:prstGeom prst="rect">
            <a:avLst/>
          </a:prstGeom>
        </p:spPr>
        <p:txBody>
          <a:bodyPr anchor="t" rtlCol="false" tIns="0" lIns="0" bIns="0" rIns="0">
            <a:spAutoFit/>
          </a:bodyPr>
          <a:lstStyle/>
          <a:p>
            <a:pPr algn="ctr">
              <a:lnSpc>
                <a:spcPts val="7000"/>
              </a:lnSpc>
              <a:spcBef>
                <a:spcPct val="0"/>
              </a:spcBef>
            </a:pPr>
            <a:r>
              <a:rPr lang="en-US" sz="5000">
                <a:solidFill>
                  <a:srgbClr val="000000"/>
                </a:solidFill>
                <a:latin typeface="Bloc"/>
              </a:rPr>
              <a:t>2204-A LİSE ÖĞRENCİLERİ ARAŞTIRMA PROJELERİ YARIŞMASI ÇAĞRI METNİ İÇİN;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ABDC2"/>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66675" cap="sq">
              <a:solidFill>
                <a:srgbClr val="000000"/>
              </a:solidFill>
              <a:prstDash val="solid"/>
              <a:miter/>
            </a:ln>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true" flipV="false" rot="-9124991">
            <a:off x="14149436" y="-3022368"/>
            <a:ext cx="6219727" cy="6025361"/>
          </a:xfrm>
          <a:custGeom>
            <a:avLst/>
            <a:gdLst/>
            <a:ahLst/>
            <a:cxnLst/>
            <a:rect r="r" b="b" t="t" l="l"/>
            <a:pathLst>
              <a:path h="6025361" w="6219727">
                <a:moveTo>
                  <a:pt x="6219728" y="0"/>
                </a:moveTo>
                <a:lnTo>
                  <a:pt x="0" y="0"/>
                </a:lnTo>
                <a:lnTo>
                  <a:pt x="0" y="6025361"/>
                </a:lnTo>
                <a:lnTo>
                  <a:pt x="6219728" y="6025361"/>
                </a:lnTo>
                <a:lnTo>
                  <a:pt x="621972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799127">
            <a:off x="-1822596" y="7755987"/>
            <a:ext cx="5225318" cy="5062027"/>
          </a:xfrm>
          <a:custGeom>
            <a:avLst/>
            <a:gdLst/>
            <a:ahLst/>
            <a:cxnLst/>
            <a:rect r="r" b="b" t="t" l="l"/>
            <a:pathLst>
              <a:path h="5062027" w="5225318">
                <a:moveTo>
                  <a:pt x="0" y="0"/>
                </a:moveTo>
                <a:lnTo>
                  <a:pt x="5225318" y="0"/>
                </a:lnTo>
                <a:lnTo>
                  <a:pt x="5225318" y="5062026"/>
                </a:lnTo>
                <a:lnTo>
                  <a:pt x="0" y="50620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2373913" y="2063794"/>
            <a:ext cx="13540174" cy="1304306"/>
            <a:chOff x="0" y="0"/>
            <a:chExt cx="3566136" cy="343521"/>
          </a:xfrm>
        </p:grpSpPr>
        <p:sp>
          <p:nvSpPr>
            <p:cNvPr name="Freeform 8" id="8"/>
            <p:cNvSpPr/>
            <p:nvPr/>
          </p:nvSpPr>
          <p:spPr>
            <a:xfrm flipH="false" flipV="false" rot="0">
              <a:off x="0" y="0"/>
              <a:ext cx="3566136" cy="343521"/>
            </a:xfrm>
            <a:custGeom>
              <a:avLst/>
              <a:gdLst/>
              <a:ahLst/>
              <a:cxnLst/>
              <a:rect r="r" b="b" t="t" l="l"/>
              <a:pathLst>
                <a:path h="343521" w="3566136">
                  <a:moveTo>
                    <a:pt x="3362936" y="0"/>
                  </a:moveTo>
                  <a:lnTo>
                    <a:pt x="203200" y="0"/>
                  </a:lnTo>
                  <a:lnTo>
                    <a:pt x="0" y="171760"/>
                  </a:lnTo>
                  <a:lnTo>
                    <a:pt x="203200" y="343521"/>
                  </a:lnTo>
                  <a:lnTo>
                    <a:pt x="3362936" y="343521"/>
                  </a:lnTo>
                  <a:lnTo>
                    <a:pt x="3566136" y="171760"/>
                  </a:lnTo>
                  <a:lnTo>
                    <a:pt x="3362936" y="0"/>
                  </a:lnTo>
                  <a:close/>
                </a:path>
              </a:pathLst>
            </a:custGeom>
            <a:solidFill>
              <a:srgbClr val="FFFFFF"/>
            </a:solidFill>
            <a:ln w="66675" cap="sq">
              <a:solidFill>
                <a:srgbClr val="000000"/>
              </a:solidFill>
              <a:prstDash val="solid"/>
              <a:miter/>
            </a:ln>
          </p:spPr>
        </p:sp>
        <p:sp>
          <p:nvSpPr>
            <p:cNvPr name="TextBox 9" id="9"/>
            <p:cNvSpPr txBox="true"/>
            <p:nvPr/>
          </p:nvSpPr>
          <p:spPr>
            <a:xfrm>
              <a:off x="152400" y="-38100"/>
              <a:ext cx="3261336" cy="381621"/>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false" rot="0">
            <a:off x="6194121" y="3708715"/>
            <a:ext cx="10446659" cy="5148174"/>
          </a:xfrm>
          <a:custGeom>
            <a:avLst/>
            <a:gdLst/>
            <a:ahLst/>
            <a:cxnLst/>
            <a:rect r="r" b="b" t="t" l="l"/>
            <a:pathLst>
              <a:path h="5148174" w="10446659">
                <a:moveTo>
                  <a:pt x="0" y="0"/>
                </a:moveTo>
                <a:lnTo>
                  <a:pt x="10446659" y="0"/>
                </a:lnTo>
                <a:lnTo>
                  <a:pt x="10446659" y="5148174"/>
                </a:lnTo>
                <a:lnTo>
                  <a:pt x="0" y="5148174"/>
                </a:lnTo>
                <a:lnTo>
                  <a:pt x="0" y="0"/>
                </a:lnTo>
                <a:close/>
              </a:path>
            </a:pathLst>
          </a:custGeom>
          <a:blipFill>
            <a:blip r:embed="rId4"/>
            <a:stretch>
              <a:fillRect l="0" t="0" r="0" b="0"/>
            </a:stretch>
          </a:blipFill>
        </p:spPr>
      </p:sp>
      <p:sp>
        <p:nvSpPr>
          <p:cNvPr name="TextBox 11" id="11"/>
          <p:cNvSpPr txBox="true"/>
          <p:nvPr/>
        </p:nvSpPr>
        <p:spPr>
          <a:xfrm rot="0">
            <a:off x="2373913" y="2328597"/>
            <a:ext cx="13540174" cy="879475"/>
          </a:xfrm>
          <a:prstGeom prst="rect">
            <a:avLst/>
          </a:prstGeom>
        </p:spPr>
        <p:txBody>
          <a:bodyPr anchor="t" rtlCol="false" tIns="0" lIns="0" bIns="0" rIns="0">
            <a:spAutoFit/>
          </a:bodyPr>
          <a:lstStyle/>
          <a:p>
            <a:pPr algn="ctr" marL="0" indent="0" lvl="0">
              <a:lnSpc>
                <a:spcPts val="6500"/>
              </a:lnSpc>
            </a:pPr>
            <a:r>
              <a:rPr lang="en-US" sz="6500">
                <a:solidFill>
                  <a:srgbClr val="000000"/>
                </a:solidFill>
                <a:latin typeface="Bobby Jones"/>
              </a:rPr>
              <a:t>4006</a:t>
            </a:r>
          </a:p>
        </p:txBody>
      </p:sp>
      <p:sp>
        <p:nvSpPr>
          <p:cNvPr name="TextBox 12" id="12"/>
          <p:cNvSpPr txBox="true"/>
          <p:nvPr/>
        </p:nvSpPr>
        <p:spPr>
          <a:xfrm rot="0">
            <a:off x="1295491" y="4032206"/>
            <a:ext cx="4898630" cy="3590546"/>
          </a:xfrm>
          <a:prstGeom prst="rect">
            <a:avLst/>
          </a:prstGeom>
        </p:spPr>
        <p:txBody>
          <a:bodyPr anchor="t" rtlCol="false" tIns="0" lIns="0" bIns="0" rIns="0">
            <a:spAutoFit/>
          </a:bodyPr>
          <a:lstStyle/>
          <a:p>
            <a:pPr algn="ctr">
              <a:lnSpc>
                <a:spcPts val="4745"/>
              </a:lnSpc>
              <a:spcBef>
                <a:spcPct val="0"/>
              </a:spcBef>
            </a:pPr>
            <a:r>
              <a:rPr lang="en-US" sz="3389">
                <a:solidFill>
                  <a:srgbClr val="000000"/>
                </a:solidFill>
                <a:latin typeface="Krabuler"/>
              </a:rPr>
              <a:t>2014 yılından itibaren 3 veya daha fazla bilim fuarı gerçekleştirmiş</a:t>
            </a:r>
          </a:p>
          <a:p>
            <a:pPr algn="ctr">
              <a:lnSpc>
                <a:spcPts val="4745"/>
              </a:lnSpc>
              <a:spcBef>
                <a:spcPct val="0"/>
              </a:spcBef>
            </a:pPr>
            <a:r>
              <a:rPr lang="en-US" sz="3389">
                <a:solidFill>
                  <a:srgbClr val="000000"/>
                </a:solidFill>
                <a:latin typeface="Krabuler"/>
              </a:rPr>
              <a:t>kurum/kuruluşlar sadece 4006-B çağrısına başvurabilmektedir.</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916399" y="3635229"/>
            <a:ext cx="12455203" cy="4714875"/>
          </a:xfrm>
          <a:prstGeom prst="rect">
            <a:avLst/>
          </a:prstGeom>
        </p:spPr>
        <p:txBody>
          <a:bodyPr anchor="t" rtlCol="false" tIns="0" lIns="0" bIns="0" rIns="0">
            <a:spAutoFit/>
          </a:bodyPr>
          <a:lstStyle/>
          <a:p>
            <a:pPr algn="ctr">
              <a:lnSpc>
                <a:spcPts val="12000"/>
              </a:lnSpc>
            </a:pPr>
            <a:r>
              <a:rPr lang="en-US" sz="12000">
                <a:solidFill>
                  <a:srgbClr val="000000"/>
                </a:solidFill>
                <a:latin typeface="Bloc"/>
              </a:rPr>
              <a:t>2204-B Ortaokul Öğrencileri Araştırma Projeleri Yarışması</a:t>
            </a:r>
          </a:p>
        </p:txBody>
      </p:sp>
      <p:sp>
        <p:nvSpPr>
          <p:cNvPr name="Freeform 3" id="3"/>
          <p:cNvSpPr/>
          <p:nvPr/>
        </p:nvSpPr>
        <p:spPr>
          <a:xfrm flipH="false" flipV="false" rot="799127">
            <a:off x="-1083711" y="6809706"/>
            <a:ext cx="5823003" cy="5641034"/>
          </a:xfrm>
          <a:custGeom>
            <a:avLst/>
            <a:gdLst/>
            <a:ahLst/>
            <a:cxnLst/>
            <a:rect r="r" b="b" t="t" l="l"/>
            <a:pathLst>
              <a:path h="5641034" w="5823003">
                <a:moveTo>
                  <a:pt x="0" y="0"/>
                </a:moveTo>
                <a:lnTo>
                  <a:pt x="5823004" y="0"/>
                </a:lnTo>
                <a:lnTo>
                  <a:pt x="5823004" y="5641035"/>
                </a:lnTo>
                <a:lnTo>
                  <a:pt x="0" y="56410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799127">
            <a:off x="14045546" y="-2313098"/>
            <a:ext cx="5823003" cy="5641034"/>
          </a:xfrm>
          <a:custGeom>
            <a:avLst/>
            <a:gdLst/>
            <a:ahLst/>
            <a:cxnLst/>
            <a:rect r="r" b="b" t="t" l="l"/>
            <a:pathLst>
              <a:path h="5641034" w="5823003">
                <a:moveTo>
                  <a:pt x="0" y="0"/>
                </a:moveTo>
                <a:lnTo>
                  <a:pt x="5823003" y="0"/>
                </a:lnTo>
                <a:lnTo>
                  <a:pt x="5823003" y="5641035"/>
                </a:lnTo>
                <a:lnTo>
                  <a:pt x="0" y="56410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37933" y="4963549"/>
            <a:ext cx="1232673" cy="1862555"/>
          </a:xfrm>
          <a:custGeom>
            <a:avLst/>
            <a:gdLst/>
            <a:ahLst/>
            <a:cxnLst/>
            <a:rect r="r" b="b" t="t" l="l"/>
            <a:pathLst>
              <a:path h="1862555" w="1232673">
                <a:moveTo>
                  <a:pt x="0" y="0"/>
                </a:moveTo>
                <a:lnTo>
                  <a:pt x="1232672" y="0"/>
                </a:lnTo>
                <a:lnTo>
                  <a:pt x="1232672" y="1862555"/>
                </a:lnTo>
                <a:lnTo>
                  <a:pt x="0" y="18625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513121">
            <a:off x="1196826" y="160829"/>
            <a:ext cx="1916098" cy="2863733"/>
          </a:xfrm>
          <a:custGeom>
            <a:avLst/>
            <a:gdLst/>
            <a:ahLst/>
            <a:cxnLst/>
            <a:rect r="r" b="b" t="t" l="l"/>
            <a:pathLst>
              <a:path h="2863733" w="1916098">
                <a:moveTo>
                  <a:pt x="0" y="0"/>
                </a:moveTo>
                <a:lnTo>
                  <a:pt x="1916098" y="0"/>
                </a:lnTo>
                <a:lnTo>
                  <a:pt x="1916098" y="2863733"/>
                </a:lnTo>
                <a:lnTo>
                  <a:pt x="0" y="28637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1044936">
            <a:off x="10829716" y="517152"/>
            <a:ext cx="2325320" cy="2488183"/>
          </a:xfrm>
          <a:custGeom>
            <a:avLst/>
            <a:gdLst/>
            <a:ahLst/>
            <a:cxnLst/>
            <a:rect r="r" b="b" t="t" l="l"/>
            <a:pathLst>
              <a:path h="2488183" w="2325320">
                <a:moveTo>
                  <a:pt x="0" y="0"/>
                </a:moveTo>
                <a:lnTo>
                  <a:pt x="2325320" y="0"/>
                </a:lnTo>
                <a:lnTo>
                  <a:pt x="2325320" y="2488182"/>
                </a:lnTo>
                <a:lnTo>
                  <a:pt x="0" y="24881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5499631" y="3296289"/>
            <a:ext cx="1943787" cy="2121196"/>
          </a:xfrm>
          <a:custGeom>
            <a:avLst/>
            <a:gdLst/>
            <a:ahLst/>
            <a:cxnLst/>
            <a:rect r="r" b="b" t="t" l="l"/>
            <a:pathLst>
              <a:path h="2121196" w="1943787">
                <a:moveTo>
                  <a:pt x="0" y="0"/>
                </a:moveTo>
                <a:lnTo>
                  <a:pt x="1943787" y="0"/>
                </a:lnTo>
                <a:lnTo>
                  <a:pt x="1943787" y="2121196"/>
                </a:lnTo>
                <a:lnTo>
                  <a:pt x="0" y="212119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1266312">
            <a:off x="16545031" y="7039954"/>
            <a:ext cx="641773" cy="2434312"/>
          </a:xfrm>
          <a:custGeom>
            <a:avLst/>
            <a:gdLst/>
            <a:ahLst/>
            <a:cxnLst/>
            <a:rect r="r" b="b" t="t" l="l"/>
            <a:pathLst>
              <a:path h="2434312" w="641773">
                <a:moveTo>
                  <a:pt x="0" y="0"/>
                </a:moveTo>
                <a:lnTo>
                  <a:pt x="641773" y="0"/>
                </a:lnTo>
                <a:lnTo>
                  <a:pt x="641773" y="2434312"/>
                </a:lnTo>
                <a:lnTo>
                  <a:pt x="0" y="243431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421691" y="8165595"/>
            <a:ext cx="1973331" cy="1768822"/>
          </a:xfrm>
          <a:custGeom>
            <a:avLst/>
            <a:gdLst/>
            <a:ahLst/>
            <a:cxnLst/>
            <a:rect r="r" b="b" t="t" l="l"/>
            <a:pathLst>
              <a:path h="1768822" w="1973331">
                <a:moveTo>
                  <a:pt x="0" y="0"/>
                </a:moveTo>
                <a:lnTo>
                  <a:pt x="1973331" y="0"/>
                </a:lnTo>
                <a:lnTo>
                  <a:pt x="1973331" y="1768823"/>
                </a:lnTo>
                <a:lnTo>
                  <a:pt x="0" y="176882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6883819" y="679727"/>
            <a:ext cx="2260181" cy="2327902"/>
          </a:xfrm>
          <a:custGeom>
            <a:avLst/>
            <a:gdLst/>
            <a:ahLst/>
            <a:cxnLst/>
            <a:rect r="r" b="b" t="t" l="l"/>
            <a:pathLst>
              <a:path h="2327902" w="2260181">
                <a:moveTo>
                  <a:pt x="0" y="0"/>
                </a:moveTo>
                <a:lnTo>
                  <a:pt x="2260181" y="0"/>
                </a:lnTo>
                <a:lnTo>
                  <a:pt x="2260181" y="2327902"/>
                </a:lnTo>
                <a:lnTo>
                  <a:pt x="0" y="232790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nvGrpSpPr>
          <p:cNvPr name="Group 12" id="12"/>
          <p:cNvGrpSpPr>
            <a:grpSpLocks noChangeAspect="true"/>
          </p:cNvGrpSpPr>
          <p:nvPr/>
        </p:nvGrpSpPr>
        <p:grpSpPr>
          <a:xfrm rot="-6466375">
            <a:off x="5967130" y="7478604"/>
            <a:ext cx="990169" cy="1557013"/>
            <a:chOff x="0" y="0"/>
            <a:chExt cx="1042670" cy="1639570"/>
          </a:xfrm>
        </p:grpSpPr>
        <p:sp>
          <p:nvSpPr>
            <p:cNvPr name="Freeform 13" id="13"/>
            <p:cNvSpPr/>
            <p:nvPr/>
          </p:nvSpPr>
          <p:spPr>
            <a:xfrm flipH="false" flipV="false" rot="0">
              <a:off x="44450" y="44450"/>
              <a:ext cx="953770" cy="1550670"/>
            </a:xfrm>
            <a:custGeom>
              <a:avLst/>
              <a:gdLst/>
              <a:ahLst/>
              <a:cxnLst/>
              <a:rect r="r" b="b" t="t" l="l"/>
              <a:pathLst>
                <a:path h="1550670" w="953770">
                  <a:moveTo>
                    <a:pt x="953770" y="838200"/>
                  </a:moveTo>
                  <a:lnTo>
                    <a:pt x="0" y="0"/>
                  </a:lnTo>
                  <a:lnTo>
                    <a:pt x="29210" y="1268730"/>
                  </a:lnTo>
                  <a:lnTo>
                    <a:pt x="337820" y="967740"/>
                  </a:lnTo>
                  <a:lnTo>
                    <a:pt x="609600" y="1550670"/>
                  </a:lnTo>
                  <a:lnTo>
                    <a:pt x="796290" y="1463040"/>
                  </a:lnTo>
                  <a:lnTo>
                    <a:pt x="524510" y="881380"/>
                  </a:lnTo>
                  <a:close/>
                </a:path>
              </a:pathLst>
            </a:custGeom>
            <a:solidFill>
              <a:srgbClr val="ACDCFD"/>
            </a:solidFill>
          </p:spPr>
        </p:sp>
        <p:sp>
          <p:nvSpPr>
            <p:cNvPr name="Freeform 14" id="14"/>
            <p:cNvSpPr/>
            <p:nvPr/>
          </p:nvSpPr>
          <p:spPr>
            <a:xfrm flipH="false" flipV="false" rot="0">
              <a:off x="0" y="-3810"/>
              <a:ext cx="1045210" cy="1643380"/>
            </a:xfrm>
            <a:custGeom>
              <a:avLst/>
              <a:gdLst/>
              <a:ahLst/>
              <a:cxnLst/>
              <a:rect r="r" b="b" t="t" l="l"/>
              <a:pathLst>
                <a:path h="1643380" w="1045210">
                  <a:moveTo>
                    <a:pt x="654050" y="1643380"/>
                  </a:moveTo>
                  <a:cubicBezTo>
                    <a:pt x="648970" y="1643380"/>
                    <a:pt x="643890" y="1642110"/>
                    <a:pt x="638810" y="1640840"/>
                  </a:cubicBezTo>
                  <a:cubicBezTo>
                    <a:pt x="627380" y="1637030"/>
                    <a:pt x="618490" y="1628140"/>
                    <a:pt x="613410" y="1617980"/>
                  </a:cubicBezTo>
                  <a:lnTo>
                    <a:pt x="368300" y="1092200"/>
                  </a:lnTo>
                  <a:lnTo>
                    <a:pt x="105410" y="1348740"/>
                  </a:lnTo>
                  <a:cubicBezTo>
                    <a:pt x="92710" y="1361440"/>
                    <a:pt x="73660" y="1365250"/>
                    <a:pt x="57150" y="1357630"/>
                  </a:cubicBezTo>
                  <a:cubicBezTo>
                    <a:pt x="40640" y="1351280"/>
                    <a:pt x="30480" y="1334770"/>
                    <a:pt x="29210" y="1316990"/>
                  </a:cubicBezTo>
                  <a:lnTo>
                    <a:pt x="0" y="49530"/>
                  </a:lnTo>
                  <a:cubicBezTo>
                    <a:pt x="0" y="31750"/>
                    <a:pt x="10160" y="15240"/>
                    <a:pt x="25400" y="7620"/>
                  </a:cubicBezTo>
                  <a:cubicBezTo>
                    <a:pt x="41910" y="0"/>
                    <a:pt x="60960" y="3810"/>
                    <a:pt x="73660" y="15240"/>
                  </a:cubicBezTo>
                  <a:lnTo>
                    <a:pt x="1027430" y="853440"/>
                  </a:lnTo>
                  <a:cubicBezTo>
                    <a:pt x="1040130" y="864870"/>
                    <a:pt x="1045210" y="883920"/>
                    <a:pt x="1040130" y="900430"/>
                  </a:cubicBezTo>
                  <a:cubicBezTo>
                    <a:pt x="1035050" y="916940"/>
                    <a:pt x="1019810" y="929640"/>
                    <a:pt x="1002030" y="930910"/>
                  </a:cubicBezTo>
                  <a:lnTo>
                    <a:pt x="635000" y="966470"/>
                  </a:lnTo>
                  <a:lnTo>
                    <a:pt x="880110" y="1492250"/>
                  </a:lnTo>
                  <a:cubicBezTo>
                    <a:pt x="890270" y="1515110"/>
                    <a:pt x="881380" y="1540510"/>
                    <a:pt x="858520" y="1550670"/>
                  </a:cubicBezTo>
                  <a:lnTo>
                    <a:pt x="671830" y="1638300"/>
                  </a:lnTo>
                  <a:cubicBezTo>
                    <a:pt x="666750" y="1642110"/>
                    <a:pt x="660400" y="1643380"/>
                    <a:pt x="654050" y="1643380"/>
                  </a:cubicBezTo>
                  <a:close/>
                  <a:moveTo>
                    <a:pt x="382270" y="971550"/>
                  </a:moveTo>
                  <a:cubicBezTo>
                    <a:pt x="384810" y="971550"/>
                    <a:pt x="387350" y="971550"/>
                    <a:pt x="389890" y="972820"/>
                  </a:cubicBezTo>
                  <a:cubicBezTo>
                    <a:pt x="403860" y="975360"/>
                    <a:pt x="416560" y="984250"/>
                    <a:pt x="421640" y="998220"/>
                  </a:cubicBezTo>
                  <a:lnTo>
                    <a:pt x="674370" y="1540510"/>
                  </a:lnTo>
                  <a:lnTo>
                    <a:pt x="781050" y="1490980"/>
                  </a:lnTo>
                  <a:lnTo>
                    <a:pt x="528320" y="947420"/>
                  </a:lnTo>
                  <a:cubicBezTo>
                    <a:pt x="521970" y="934720"/>
                    <a:pt x="523240" y="919480"/>
                    <a:pt x="529590" y="906780"/>
                  </a:cubicBezTo>
                  <a:cubicBezTo>
                    <a:pt x="535940" y="894080"/>
                    <a:pt x="549910" y="886460"/>
                    <a:pt x="563880" y="883920"/>
                  </a:cubicBezTo>
                  <a:lnTo>
                    <a:pt x="891540" y="850900"/>
                  </a:lnTo>
                  <a:lnTo>
                    <a:pt x="91440" y="147320"/>
                  </a:lnTo>
                  <a:lnTo>
                    <a:pt x="115570" y="1212850"/>
                  </a:lnTo>
                  <a:lnTo>
                    <a:pt x="350520" y="982980"/>
                  </a:lnTo>
                  <a:cubicBezTo>
                    <a:pt x="359410" y="976630"/>
                    <a:pt x="370840" y="971550"/>
                    <a:pt x="382270" y="971550"/>
                  </a:cubicBezTo>
                  <a:close/>
                </a:path>
              </a:pathLst>
            </a:custGeom>
            <a:solidFill>
              <a:srgbClr val="141313"/>
            </a:solidFill>
          </p:spPr>
        </p:sp>
      </p:grpSp>
      <p:sp>
        <p:nvSpPr>
          <p:cNvPr name="Freeform 15" id="15"/>
          <p:cNvSpPr/>
          <p:nvPr/>
        </p:nvSpPr>
        <p:spPr>
          <a:xfrm flipH="false" flipV="false" rot="-10674700">
            <a:off x="9589421" y="7396412"/>
            <a:ext cx="2260181" cy="2327902"/>
          </a:xfrm>
          <a:custGeom>
            <a:avLst/>
            <a:gdLst/>
            <a:ahLst/>
            <a:cxnLst/>
            <a:rect r="r" b="b" t="t" l="l"/>
            <a:pathLst>
              <a:path h="2327902" w="2260181">
                <a:moveTo>
                  <a:pt x="0" y="0"/>
                </a:moveTo>
                <a:lnTo>
                  <a:pt x="2260181" y="0"/>
                </a:lnTo>
                <a:lnTo>
                  <a:pt x="2260181" y="2327902"/>
                </a:lnTo>
                <a:lnTo>
                  <a:pt x="0" y="232790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ACDCFD"/>
        </a:solidFill>
      </p:bgPr>
    </p:bg>
    <p:spTree>
      <p:nvGrpSpPr>
        <p:cNvPr id="1" name=""/>
        <p:cNvGrpSpPr/>
        <p:nvPr/>
      </p:nvGrpSpPr>
      <p:grpSpPr>
        <a:xfrm>
          <a:off x="0" y="0"/>
          <a:ext cx="0" cy="0"/>
          <a:chOff x="0" y="0"/>
          <a:chExt cx="0" cy="0"/>
        </a:xfrm>
      </p:grpSpPr>
      <p:sp>
        <p:nvSpPr>
          <p:cNvPr name="TextBox 2" id="2"/>
          <p:cNvSpPr txBox="true"/>
          <p:nvPr/>
        </p:nvSpPr>
        <p:spPr>
          <a:xfrm rot="0">
            <a:off x="1028700" y="4406599"/>
            <a:ext cx="8303985" cy="1803957"/>
          </a:xfrm>
          <a:prstGeom prst="rect">
            <a:avLst/>
          </a:prstGeom>
        </p:spPr>
        <p:txBody>
          <a:bodyPr anchor="t" rtlCol="false" tIns="0" lIns="0" bIns="0" rIns="0">
            <a:spAutoFit/>
          </a:bodyPr>
          <a:lstStyle/>
          <a:p>
            <a:pPr>
              <a:lnSpc>
                <a:spcPts val="3521"/>
              </a:lnSpc>
            </a:pPr>
            <a:r>
              <a:rPr lang="en-US" sz="3521">
                <a:solidFill>
                  <a:srgbClr val="000000"/>
                </a:solidFill>
                <a:latin typeface="Bloc"/>
              </a:rPr>
              <a:t>Bir projede sadece bir danışman görev alabilir ve danışman birden fazla projeye danışmanlık yapabilir. Danışman için alan sınırlaması yoktur. Projede danışman olması zorunludur. </a:t>
            </a:r>
          </a:p>
        </p:txBody>
      </p:sp>
      <p:sp>
        <p:nvSpPr>
          <p:cNvPr name="TextBox 3" id="3"/>
          <p:cNvSpPr txBox="true"/>
          <p:nvPr/>
        </p:nvSpPr>
        <p:spPr>
          <a:xfrm rot="0">
            <a:off x="10146333" y="4222727"/>
            <a:ext cx="5106725" cy="1375409"/>
          </a:xfrm>
          <a:prstGeom prst="rect">
            <a:avLst/>
          </a:prstGeom>
        </p:spPr>
        <p:txBody>
          <a:bodyPr anchor="t" rtlCol="false" tIns="0" lIns="0" bIns="0" rIns="0">
            <a:spAutoFit/>
          </a:bodyPr>
          <a:lstStyle/>
          <a:p>
            <a:pPr>
              <a:lnSpc>
                <a:spcPts val="5279"/>
              </a:lnSpc>
            </a:pPr>
            <a:r>
              <a:rPr lang="en-US" sz="4799">
                <a:solidFill>
                  <a:srgbClr val="000000"/>
                </a:solidFill>
                <a:latin typeface="Bloc"/>
              </a:rPr>
              <a:t>Projelerin başvurusu EKSİKSİZ olmalıdır.</a:t>
            </a:r>
          </a:p>
        </p:txBody>
      </p:sp>
      <p:grpSp>
        <p:nvGrpSpPr>
          <p:cNvPr name="Group 4" id="4"/>
          <p:cNvGrpSpPr/>
          <p:nvPr/>
        </p:nvGrpSpPr>
        <p:grpSpPr>
          <a:xfrm rot="0">
            <a:off x="1028700" y="1028700"/>
            <a:ext cx="16230600" cy="1094756"/>
            <a:chOff x="0" y="0"/>
            <a:chExt cx="4274726" cy="288331"/>
          </a:xfrm>
        </p:grpSpPr>
        <p:sp>
          <p:nvSpPr>
            <p:cNvPr name="Freeform 5" id="5"/>
            <p:cNvSpPr/>
            <p:nvPr/>
          </p:nvSpPr>
          <p:spPr>
            <a:xfrm flipH="false" flipV="false" rot="0">
              <a:off x="0" y="0"/>
              <a:ext cx="4274726" cy="288331"/>
            </a:xfrm>
            <a:custGeom>
              <a:avLst/>
              <a:gdLst/>
              <a:ahLst/>
              <a:cxnLst/>
              <a:rect r="r" b="b" t="t" l="l"/>
              <a:pathLst>
                <a:path h="288331" w="4274726">
                  <a:moveTo>
                    <a:pt x="4071526" y="0"/>
                  </a:moveTo>
                  <a:lnTo>
                    <a:pt x="203200" y="0"/>
                  </a:lnTo>
                  <a:lnTo>
                    <a:pt x="0" y="144165"/>
                  </a:lnTo>
                  <a:lnTo>
                    <a:pt x="203200" y="288331"/>
                  </a:lnTo>
                  <a:lnTo>
                    <a:pt x="4071526" y="288331"/>
                  </a:lnTo>
                  <a:lnTo>
                    <a:pt x="4274726" y="144165"/>
                  </a:lnTo>
                  <a:lnTo>
                    <a:pt x="4071526" y="0"/>
                  </a:lnTo>
                  <a:close/>
                </a:path>
              </a:pathLst>
            </a:custGeom>
            <a:solidFill>
              <a:srgbClr val="FFFFFF"/>
            </a:solidFill>
            <a:ln w="66675" cap="sq">
              <a:solidFill>
                <a:srgbClr val="000000"/>
              </a:solidFill>
              <a:prstDash val="solid"/>
              <a:miter/>
            </a:ln>
          </p:spPr>
        </p:sp>
        <p:sp>
          <p:nvSpPr>
            <p:cNvPr name="TextBox 6" id="6"/>
            <p:cNvSpPr txBox="true"/>
            <p:nvPr/>
          </p:nvSpPr>
          <p:spPr>
            <a:xfrm>
              <a:off x="152400" y="-38100"/>
              <a:ext cx="3969926" cy="326431"/>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1028700" y="1042678"/>
            <a:ext cx="16230600" cy="1028700"/>
          </a:xfrm>
          <a:prstGeom prst="rect">
            <a:avLst/>
          </a:prstGeom>
        </p:spPr>
        <p:txBody>
          <a:bodyPr anchor="t" rtlCol="false" tIns="0" lIns="0" bIns="0" rIns="0">
            <a:spAutoFit/>
          </a:bodyPr>
          <a:lstStyle/>
          <a:p>
            <a:pPr algn="ctr" marL="0" indent="0" lvl="0">
              <a:lnSpc>
                <a:spcPts val="7800"/>
              </a:lnSpc>
              <a:spcBef>
                <a:spcPct val="0"/>
              </a:spcBef>
            </a:pPr>
            <a:r>
              <a:rPr lang="en-US" sz="6500">
                <a:solidFill>
                  <a:srgbClr val="000000"/>
                </a:solidFill>
                <a:latin typeface="Bloc Heavy"/>
              </a:rPr>
              <a:t>BAŞVURU KOŞULLARI</a:t>
            </a:r>
          </a:p>
        </p:txBody>
      </p:sp>
      <p:sp>
        <p:nvSpPr>
          <p:cNvPr name="TextBox 8" id="8"/>
          <p:cNvSpPr txBox="true"/>
          <p:nvPr/>
        </p:nvSpPr>
        <p:spPr>
          <a:xfrm rot="0">
            <a:off x="1028700" y="6537541"/>
            <a:ext cx="8503598" cy="1521970"/>
          </a:xfrm>
          <a:prstGeom prst="rect">
            <a:avLst/>
          </a:prstGeom>
        </p:spPr>
        <p:txBody>
          <a:bodyPr anchor="t" rtlCol="false" tIns="0" lIns="0" bIns="0" rIns="0">
            <a:spAutoFit/>
          </a:bodyPr>
          <a:lstStyle/>
          <a:p>
            <a:pPr>
              <a:lnSpc>
                <a:spcPts val="3949"/>
              </a:lnSpc>
            </a:pPr>
            <a:r>
              <a:rPr lang="en-US" sz="3590">
                <a:solidFill>
                  <a:srgbClr val="000000"/>
                </a:solidFill>
                <a:latin typeface="Bloc"/>
              </a:rPr>
              <a:t>Daha önce yapılmış veya aynı anda yapılan projelerin benzerlilk göstermesi durumunda başvuru kabul edilemez.</a:t>
            </a:r>
          </a:p>
        </p:txBody>
      </p:sp>
      <p:sp>
        <p:nvSpPr>
          <p:cNvPr name="TextBox 9" id="9"/>
          <p:cNvSpPr txBox="true"/>
          <p:nvPr/>
        </p:nvSpPr>
        <p:spPr>
          <a:xfrm rot="0">
            <a:off x="1028700" y="8299524"/>
            <a:ext cx="7815215" cy="1580515"/>
          </a:xfrm>
          <a:prstGeom prst="rect">
            <a:avLst/>
          </a:prstGeom>
        </p:spPr>
        <p:txBody>
          <a:bodyPr anchor="t" rtlCol="false" tIns="0" lIns="0" bIns="0" rIns="0">
            <a:spAutoFit/>
          </a:bodyPr>
          <a:lstStyle/>
          <a:p>
            <a:pPr>
              <a:lnSpc>
                <a:spcPts val="4069"/>
              </a:lnSpc>
            </a:pPr>
            <a:r>
              <a:rPr lang="en-US" sz="3699">
                <a:solidFill>
                  <a:srgbClr val="000000"/>
                </a:solidFill>
                <a:latin typeface="Bloc"/>
              </a:rPr>
              <a:t>Yarışmaya başvuruda bulunacak bir projedeki öğrenciler ve danışman farklı okullardan olabilir.</a:t>
            </a:r>
          </a:p>
        </p:txBody>
      </p:sp>
      <p:sp>
        <p:nvSpPr>
          <p:cNvPr name="TextBox 10" id="10"/>
          <p:cNvSpPr txBox="true"/>
          <p:nvPr/>
        </p:nvSpPr>
        <p:spPr>
          <a:xfrm rot="0">
            <a:off x="1028700" y="2625587"/>
            <a:ext cx="7177107" cy="1416716"/>
          </a:xfrm>
          <a:prstGeom prst="rect">
            <a:avLst/>
          </a:prstGeom>
        </p:spPr>
        <p:txBody>
          <a:bodyPr anchor="t" rtlCol="false" tIns="0" lIns="0" bIns="0" rIns="0">
            <a:spAutoFit/>
          </a:bodyPr>
          <a:lstStyle/>
          <a:p>
            <a:pPr>
              <a:lnSpc>
                <a:spcPts val="3651"/>
              </a:lnSpc>
            </a:pPr>
            <a:r>
              <a:rPr lang="en-US" sz="3651">
                <a:solidFill>
                  <a:srgbClr val="000000"/>
                </a:solidFill>
                <a:latin typeface="Bloc"/>
              </a:rPr>
              <a:t>Yarışmaya Türkiye Cumhuriyeti ve K.K.T.C’de öğrenim gören tüm ortaokul öğrencileri katılabilir.</a:t>
            </a:r>
          </a:p>
        </p:txBody>
      </p:sp>
      <p:sp>
        <p:nvSpPr>
          <p:cNvPr name="Freeform 11" id="11"/>
          <p:cNvSpPr/>
          <p:nvPr/>
        </p:nvSpPr>
        <p:spPr>
          <a:xfrm flipH="true" flipV="false" rot="0">
            <a:off x="193892" y="117021"/>
            <a:ext cx="1669615" cy="1496582"/>
          </a:xfrm>
          <a:custGeom>
            <a:avLst/>
            <a:gdLst/>
            <a:ahLst/>
            <a:cxnLst/>
            <a:rect r="r" b="b" t="t" l="l"/>
            <a:pathLst>
              <a:path h="1496582" w="1669615">
                <a:moveTo>
                  <a:pt x="1669616" y="0"/>
                </a:moveTo>
                <a:lnTo>
                  <a:pt x="0" y="0"/>
                </a:lnTo>
                <a:lnTo>
                  <a:pt x="0" y="1496582"/>
                </a:lnTo>
                <a:lnTo>
                  <a:pt x="1669616" y="1496582"/>
                </a:lnTo>
                <a:lnTo>
                  <a:pt x="1669616"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6424492" y="117021"/>
            <a:ext cx="1669615" cy="1496582"/>
          </a:xfrm>
          <a:custGeom>
            <a:avLst/>
            <a:gdLst/>
            <a:ahLst/>
            <a:cxnLst/>
            <a:rect r="r" b="b" t="t" l="l"/>
            <a:pathLst>
              <a:path h="1496582" w="1669615">
                <a:moveTo>
                  <a:pt x="0" y="0"/>
                </a:moveTo>
                <a:lnTo>
                  <a:pt x="1669616" y="0"/>
                </a:lnTo>
                <a:lnTo>
                  <a:pt x="1669616" y="1496582"/>
                </a:lnTo>
                <a:lnTo>
                  <a:pt x="0" y="14965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10146333" y="2344926"/>
            <a:ext cx="7112967" cy="1456595"/>
          </a:xfrm>
          <a:prstGeom prst="rect">
            <a:avLst/>
          </a:prstGeom>
        </p:spPr>
        <p:txBody>
          <a:bodyPr anchor="t" rtlCol="false" tIns="0" lIns="0" bIns="0" rIns="0">
            <a:spAutoFit/>
          </a:bodyPr>
          <a:lstStyle/>
          <a:p>
            <a:pPr>
              <a:lnSpc>
                <a:spcPts val="3721"/>
              </a:lnSpc>
            </a:pPr>
            <a:r>
              <a:rPr lang="en-US" sz="3721">
                <a:solidFill>
                  <a:srgbClr val="000000"/>
                </a:solidFill>
                <a:latin typeface="Bloc"/>
              </a:rPr>
              <a:t>Yarışmaya her öğrenci yalnızca bir proje ile katılabilir ve her proje en çok üç öğrenci tarafından hazırlanır</a:t>
            </a:r>
          </a:p>
        </p:txBody>
      </p:sp>
      <p:sp>
        <p:nvSpPr>
          <p:cNvPr name="TextBox 14" id="14"/>
          <p:cNvSpPr txBox="true"/>
          <p:nvPr/>
        </p:nvSpPr>
        <p:spPr>
          <a:xfrm rot="0">
            <a:off x="10146333" y="5912462"/>
            <a:ext cx="7293322" cy="615951"/>
          </a:xfrm>
          <a:prstGeom prst="rect">
            <a:avLst/>
          </a:prstGeom>
        </p:spPr>
        <p:txBody>
          <a:bodyPr anchor="t" rtlCol="false" tIns="0" lIns="0" bIns="0" rIns="0">
            <a:spAutoFit/>
          </a:bodyPr>
          <a:lstStyle/>
          <a:p>
            <a:pPr algn="ctr">
              <a:lnSpc>
                <a:spcPts val="4899"/>
              </a:lnSpc>
              <a:spcBef>
                <a:spcPct val="0"/>
              </a:spcBef>
            </a:pPr>
            <a:r>
              <a:rPr lang="en-US" sz="3499">
                <a:solidFill>
                  <a:srgbClr val="000000"/>
                </a:solidFill>
                <a:latin typeface="Bloc"/>
              </a:rPr>
              <a:t>Başvurular PDF formatında yüklenmelidir.</a:t>
            </a:r>
          </a:p>
        </p:txBody>
      </p:sp>
      <p:sp>
        <p:nvSpPr>
          <p:cNvPr name="TextBox 15" id="15"/>
          <p:cNvSpPr txBox="true"/>
          <p:nvPr/>
        </p:nvSpPr>
        <p:spPr>
          <a:xfrm rot="0">
            <a:off x="10146333" y="6916890"/>
            <a:ext cx="7112967" cy="1315721"/>
          </a:xfrm>
          <a:prstGeom prst="rect">
            <a:avLst/>
          </a:prstGeom>
        </p:spPr>
        <p:txBody>
          <a:bodyPr anchor="t" rtlCol="false" tIns="0" lIns="0" bIns="0" rIns="0">
            <a:spAutoFit/>
          </a:bodyPr>
          <a:lstStyle/>
          <a:p>
            <a:pPr>
              <a:lnSpc>
                <a:spcPts val="5179"/>
              </a:lnSpc>
              <a:spcBef>
                <a:spcPct val="0"/>
              </a:spcBef>
            </a:pPr>
            <a:r>
              <a:rPr lang="en-US" sz="3699">
                <a:solidFill>
                  <a:srgbClr val="000000"/>
                </a:solidFill>
                <a:latin typeface="Bloc"/>
              </a:rPr>
              <a:t>Başvuru yapılan Tematik Alanla projenin içeriği örtüşmelidir.</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FE1A4"/>
        </a:solidFill>
      </p:bgPr>
    </p:bg>
    <p:spTree>
      <p:nvGrpSpPr>
        <p:cNvPr id="1" name=""/>
        <p:cNvGrpSpPr/>
        <p:nvPr/>
      </p:nvGrpSpPr>
      <p:grpSpPr>
        <a:xfrm>
          <a:off x="0" y="0"/>
          <a:ext cx="0" cy="0"/>
          <a:chOff x="0" y="0"/>
          <a:chExt cx="0" cy="0"/>
        </a:xfrm>
      </p:grpSpPr>
      <p:grpSp>
        <p:nvGrpSpPr>
          <p:cNvPr name="Group 2" id="2"/>
          <p:cNvGrpSpPr/>
          <p:nvPr/>
        </p:nvGrpSpPr>
        <p:grpSpPr>
          <a:xfrm rot="0">
            <a:off x="1562537" y="1541284"/>
            <a:ext cx="10805324" cy="1225559"/>
            <a:chOff x="0" y="0"/>
            <a:chExt cx="2845847" cy="322781"/>
          </a:xfrm>
        </p:grpSpPr>
        <p:sp>
          <p:nvSpPr>
            <p:cNvPr name="Freeform 3" id="3"/>
            <p:cNvSpPr/>
            <p:nvPr/>
          </p:nvSpPr>
          <p:spPr>
            <a:xfrm flipH="false" flipV="false" rot="0">
              <a:off x="0" y="0"/>
              <a:ext cx="2845847" cy="322781"/>
            </a:xfrm>
            <a:custGeom>
              <a:avLst/>
              <a:gdLst/>
              <a:ahLst/>
              <a:cxnLst/>
              <a:rect r="r" b="b" t="t" l="l"/>
              <a:pathLst>
                <a:path h="322781" w="2845847">
                  <a:moveTo>
                    <a:pt x="2642647" y="0"/>
                  </a:moveTo>
                  <a:lnTo>
                    <a:pt x="203200" y="0"/>
                  </a:lnTo>
                  <a:lnTo>
                    <a:pt x="0" y="161390"/>
                  </a:lnTo>
                  <a:lnTo>
                    <a:pt x="203200" y="322781"/>
                  </a:lnTo>
                  <a:lnTo>
                    <a:pt x="2642647" y="322781"/>
                  </a:lnTo>
                  <a:lnTo>
                    <a:pt x="2845847" y="161390"/>
                  </a:lnTo>
                  <a:lnTo>
                    <a:pt x="2642647" y="0"/>
                  </a:lnTo>
                  <a:close/>
                </a:path>
              </a:pathLst>
            </a:custGeom>
            <a:solidFill>
              <a:srgbClr val="FFFFFF"/>
            </a:solidFill>
            <a:ln w="66675" cap="sq">
              <a:solidFill>
                <a:srgbClr val="000000"/>
              </a:solidFill>
              <a:prstDash val="solid"/>
              <a:miter/>
            </a:ln>
          </p:spPr>
        </p:sp>
        <p:sp>
          <p:nvSpPr>
            <p:cNvPr name="TextBox 4" id="4"/>
            <p:cNvSpPr txBox="true"/>
            <p:nvPr/>
          </p:nvSpPr>
          <p:spPr>
            <a:xfrm>
              <a:off x="152400" y="-38100"/>
              <a:ext cx="2541047" cy="360881"/>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5484359" y="8718972"/>
            <a:ext cx="1332334" cy="1320222"/>
          </a:xfrm>
          <a:custGeom>
            <a:avLst/>
            <a:gdLst/>
            <a:ahLst/>
            <a:cxnLst/>
            <a:rect r="r" b="b" t="t" l="l"/>
            <a:pathLst>
              <a:path h="1320222" w="1332334">
                <a:moveTo>
                  <a:pt x="0" y="0"/>
                </a:moveTo>
                <a:lnTo>
                  <a:pt x="1332334" y="0"/>
                </a:lnTo>
                <a:lnTo>
                  <a:pt x="1332334" y="1320222"/>
                </a:lnTo>
                <a:lnTo>
                  <a:pt x="0" y="13202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309909" y="299065"/>
            <a:ext cx="1252628" cy="1241241"/>
          </a:xfrm>
          <a:custGeom>
            <a:avLst/>
            <a:gdLst/>
            <a:ahLst/>
            <a:cxnLst/>
            <a:rect r="r" b="b" t="t" l="l"/>
            <a:pathLst>
              <a:path h="1241241" w="1252628">
                <a:moveTo>
                  <a:pt x="1252628" y="0"/>
                </a:moveTo>
                <a:lnTo>
                  <a:pt x="0" y="0"/>
                </a:lnTo>
                <a:lnTo>
                  <a:pt x="0" y="1241241"/>
                </a:lnTo>
                <a:lnTo>
                  <a:pt x="1252628" y="1241241"/>
                </a:lnTo>
                <a:lnTo>
                  <a:pt x="125262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false" rot="0">
            <a:off x="17122688" y="8792285"/>
            <a:ext cx="843880" cy="836208"/>
          </a:xfrm>
          <a:custGeom>
            <a:avLst/>
            <a:gdLst/>
            <a:ahLst/>
            <a:cxnLst/>
            <a:rect r="r" b="b" t="t" l="l"/>
            <a:pathLst>
              <a:path h="836208" w="843880">
                <a:moveTo>
                  <a:pt x="843879" y="0"/>
                </a:moveTo>
                <a:lnTo>
                  <a:pt x="0" y="0"/>
                </a:lnTo>
                <a:lnTo>
                  <a:pt x="0" y="836207"/>
                </a:lnTo>
                <a:lnTo>
                  <a:pt x="843879" y="836207"/>
                </a:lnTo>
                <a:lnTo>
                  <a:pt x="84387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2504227" y="1028700"/>
            <a:ext cx="5040401" cy="4114800"/>
          </a:xfrm>
          <a:custGeom>
            <a:avLst/>
            <a:gdLst/>
            <a:ahLst/>
            <a:cxnLst/>
            <a:rect r="r" b="b" t="t" l="l"/>
            <a:pathLst>
              <a:path h="4114800" w="5040401">
                <a:moveTo>
                  <a:pt x="0" y="0"/>
                </a:moveTo>
                <a:lnTo>
                  <a:pt x="5040401" y="0"/>
                </a:lnTo>
                <a:lnTo>
                  <a:pt x="504040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309909" y="6835415"/>
            <a:ext cx="4271598" cy="2488206"/>
          </a:xfrm>
          <a:custGeom>
            <a:avLst/>
            <a:gdLst/>
            <a:ahLst/>
            <a:cxnLst/>
            <a:rect r="r" b="b" t="t" l="l"/>
            <a:pathLst>
              <a:path h="2488206" w="4271598">
                <a:moveTo>
                  <a:pt x="0" y="0"/>
                </a:moveTo>
                <a:lnTo>
                  <a:pt x="4271598" y="0"/>
                </a:lnTo>
                <a:lnTo>
                  <a:pt x="4271598" y="2488206"/>
                </a:lnTo>
                <a:lnTo>
                  <a:pt x="0" y="24882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6392754" y="6184043"/>
            <a:ext cx="10729934" cy="1895475"/>
          </a:xfrm>
          <a:prstGeom prst="rect">
            <a:avLst/>
          </a:prstGeom>
        </p:spPr>
        <p:txBody>
          <a:bodyPr anchor="t" rtlCol="false" tIns="0" lIns="0" bIns="0" rIns="0">
            <a:spAutoFit/>
          </a:bodyPr>
          <a:lstStyle/>
          <a:p>
            <a:pPr marL="0" indent="0" lvl="0">
              <a:lnSpc>
                <a:spcPts val="4919"/>
              </a:lnSpc>
            </a:pPr>
            <a:r>
              <a:rPr lang="en-US" sz="4099">
                <a:solidFill>
                  <a:srgbClr val="000000"/>
                </a:solidFill>
                <a:latin typeface="Bloc"/>
              </a:rPr>
              <a:t>    Danışman sisteme kendi kullanıcı adı ve şifresi ile giriş yapar. Proje ve projedeki tüm öğrencilerin bilgilerini kendi bilgileriyle birlikte sisteme kaydeder</a:t>
            </a:r>
          </a:p>
        </p:txBody>
      </p:sp>
      <p:sp>
        <p:nvSpPr>
          <p:cNvPr name="TextBox 11" id="11"/>
          <p:cNvSpPr txBox="true"/>
          <p:nvPr/>
        </p:nvSpPr>
        <p:spPr>
          <a:xfrm rot="0">
            <a:off x="1281666" y="3011822"/>
            <a:ext cx="11086195" cy="3028950"/>
          </a:xfrm>
          <a:prstGeom prst="rect">
            <a:avLst/>
          </a:prstGeom>
        </p:spPr>
        <p:txBody>
          <a:bodyPr anchor="t" rtlCol="false" tIns="0" lIns="0" bIns="0" rIns="0">
            <a:spAutoFit/>
          </a:bodyPr>
          <a:lstStyle/>
          <a:p>
            <a:pPr marL="0" indent="0" lvl="0">
              <a:lnSpc>
                <a:spcPts val="4756"/>
              </a:lnSpc>
            </a:pPr>
            <a:r>
              <a:rPr lang="en-US" sz="3963">
                <a:solidFill>
                  <a:srgbClr val="000000"/>
                </a:solidFill>
                <a:latin typeface="Bloc"/>
              </a:rPr>
              <a:t>Başvurular, Çağrı Takviminde belirtilen tarihler arasında BİDEB Başvuru ve İzleme Sistemi üzerinden danışman tarafından çevrim içi olarak yapılır. Başvuru yapabilmek için projede yer alan tüm öğrencilerin ve danışmanın ARBİS’e kayıtlı ve bilgilerinin güncel olması gerekir.</a:t>
            </a:r>
          </a:p>
        </p:txBody>
      </p:sp>
      <p:sp>
        <p:nvSpPr>
          <p:cNvPr name="TextBox 12" id="12"/>
          <p:cNvSpPr txBox="true"/>
          <p:nvPr/>
        </p:nvSpPr>
        <p:spPr>
          <a:xfrm rot="0">
            <a:off x="1562537" y="1747663"/>
            <a:ext cx="10560509" cy="898525"/>
          </a:xfrm>
          <a:prstGeom prst="rect">
            <a:avLst/>
          </a:prstGeom>
        </p:spPr>
        <p:txBody>
          <a:bodyPr anchor="t" rtlCol="false" tIns="0" lIns="0" bIns="0" rIns="0">
            <a:spAutoFit/>
          </a:bodyPr>
          <a:lstStyle/>
          <a:p>
            <a:pPr algn="ctr" marL="0" indent="0" lvl="0">
              <a:lnSpc>
                <a:spcPts val="6500"/>
              </a:lnSpc>
            </a:pPr>
            <a:r>
              <a:rPr lang="en-US" sz="6500">
                <a:solidFill>
                  <a:srgbClr val="000000"/>
                </a:solidFill>
                <a:latin typeface="Bloc"/>
              </a:rPr>
              <a:t>BAŞVURU YÖNTEMİ</a:t>
            </a:r>
          </a:p>
        </p:txBody>
      </p:sp>
      <p:sp>
        <p:nvSpPr>
          <p:cNvPr name="TextBox 13" id="13"/>
          <p:cNvSpPr txBox="true"/>
          <p:nvPr/>
        </p:nvSpPr>
        <p:spPr>
          <a:xfrm rot="0">
            <a:off x="6392754" y="8170533"/>
            <a:ext cx="10729934" cy="1457960"/>
          </a:xfrm>
          <a:prstGeom prst="rect">
            <a:avLst/>
          </a:prstGeom>
        </p:spPr>
        <p:txBody>
          <a:bodyPr anchor="t" rtlCol="false" tIns="0" lIns="0" bIns="0" rIns="0">
            <a:spAutoFit/>
          </a:bodyPr>
          <a:lstStyle/>
          <a:p>
            <a:pPr>
              <a:lnSpc>
                <a:spcPts val="5740"/>
              </a:lnSpc>
              <a:spcBef>
                <a:spcPct val="0"/>
              </a:spcBef>
            </a:pPr>
            <a:r>
              <a:rPr lang="en-US" sz="4100">
                <a:solidFill>
                  <a:srgbClr val="000000"/>
                </a:solidFill>
                <a:latin typeface="Bloc"/>
              </a:rPr>
              <a:t>    Danışmanın ve öğrencilerin fotoğraflarının en az 6 ay önce çekilmiş olması gerekmektedir.</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FE1A4"/>
        </a:solidFill>
      </p:bgPr>
    </p:bg>
    <p:spTree>
      <p:nvGrpSpPr>
        <p:cNvPr id="1" name=""/>
        <p:cNvGrpSpPr/>
        <p:nvPr/>
      </p:nvGrpSpPr>
      <p:grpSpPr>
        <a:xfrm>
          <a:off x="0" y="0"/>
          <a:ext cx="0" cy="0"/>
          <a:chOff x="0" y="0"/>
          <a:chExt cx="0" cy="0"/>
        </a:xfrm>
      </p:grpSpPr>
      <p:grpSp>
        <p:nvGrpSpPr>
          <p:cNvPr name="Group 2" id="2"/>
          <p:cNvGrpSpPr/>
          <p:nvPr/>
        </p:nvGrpSpPr>
        <p:grpSpPr>
          <a:xfrm rot="0">
            <a:off x="1720396" y="1279843"/>
            <a:ext cx="14847208" cy="1304306"/>
            <a:chOff x="0" y="0"/>
            <a:chExt cx="3910376" cy="343521"/>
          </a:xfrm>
        </p:grpSpPr>
        <p:sp>
          <p:nvSpPr>
            <p:cNvPr name="Freeform 3" id="3"/>
            <p:cNvSpPr/>
            <p:nvPr/>
          </p:nvSpPr>
          <p:spPr>
            <a:xfrm flipH="false" flipV="false" rot="0">
              <a:off x="0" y="0"/>
              <a:ext cx="3910376" cy="343521"/>
            </a:xfrm>
            <a:custGeom>
              <a:avLst/>
              <a:gdLst/>
              <a:ahLst/>
              <a:cxnLst/>
              <a:rect r="r" b="b" t="t" l="l"/>
              <a:pathLst>
                <a:path h="343521" w="3910376">
                  <a:moveTo>
                    <a:pt x="3707176" y="0"/>
                  </a:moveTo>
                  <a:lnTo>
                    <a:pt x="203200" y="0"/>
                  </a:lnTo>
                  <a:lnTo>
                    <a:pt x="0" y="171760"/>
                  </a:lnTo>
                  <a:lnTo>
                    <a:pt x="203200" y="343521"/>
                  </a:lnTo>
                  <a:lnTo>
                    <a:pt x="3707176" y="343521"/>
                  </a:lnTo>
                  <a:lnTo>
                    <a:pt x="3910376" y="171760"/>
                  </a:lnTo>
                  <a:lnTo>
                    <a:pt x="3707176" y="0"/>
                  </a:lnTo>
                  <a:close/>
                </a:path>
              </a:pathLst>
            </a:custGeom>
            <a:solidFill>
              <a:srgbClr val="FFFFFF"/>
            </a:solidFill>
            <a:ln w="66675" cap="sq">
              <a:solidFill>
                <a:srgbClr val="000000"/>
              </a:solidFill>
              <a:prstDash val="solid"/>
              <a:miter/>
            </a:ln>
          </p:spPr>
        </p:sp>
        <p:sp>
          <p:nvSpPr>
            <p:cNvPr name="TextBox 4" id="4"/>
            <p:cNvSpPr txBox="true"/>
            <p:nvPr/>
          </p:nvSpPr>
          <p:spPr>
            <a:xfrm>
              <a:off x="152400" y="-38100"/>
              <a:ext cx="3605576" cy="381621"/>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720396" y="1398596"/>
            <a:ext cx="14847208" cy="1028700"/>
          </a:xfrm>
          <a:prstGeom prst="rect">
            <a:avLst/>
          </a:prstGeom>
        </p:spPr>
        <p:txBody>
          <a:bodyPr anchor="t" rtlCol="false" tIns="0" lIns="0" bIns="0" rIns="0">
            <a:spAutoFit/>
          </a:bodyPr>
          <a:lstStyle/>
          <a:p>
            <a:pPr algn="ctr" marL="0" indent="0" lvl="0">
              <a:lnSpc>
                <a:spcPts val="7800"/>
              </a:lnSpc>
              <a:spcBef>
                <a:spcPct val="0"/>
              </a:spcBef>
            </a:pPr>
            <a:r>
              <a:rPr lang="en-US" sz="6500">
                <a:solidFill>
                  <a:srgbClr val="000000"/>
                </a:solidFill>
                <a:latin typeface="Bloc"/>
              </a:rPr>
              <a:t>BAŞVURUDA DİKKAT!</a:t>
            </a:r>
          </a:p>
        </p:txBody>
      </p:sp>
      <p:sp>
        <p:nvSpPr>
          <p:cNvPr name="Freeform 6" id="6"/>
          <p:cNvSpPr/>
          <p:nvPr/>
        </p:nvSpPr>
        <p:spPr>
          <a:xfrm flipH="false" flipV="false" rot="0">
            <a:off x="14014591" y="5336290"/>
            <a:ext cx="3699239" cy="3985193"/>
          </a:xfrm>
          <a:custGeom>
            <a:avLst/>
            <a:gdLst/>
            <a:ahLst/>
            <a:cxnLst/>
            <a:rect r="r" b="b" t="t" l="l"/>
            <a:pathLst>
              <a:path h="3985193" w="3699239">
                <a:moveTo>
                  <a:pt x="0" y="0"/>
                </a:moveTo>
                <a:lnTo>
                  <a:pt x="3699238" y="0"/>
                </a:lnTo>
                <a:lnTo>
                  <a:pt x="3699238" y="3985193"/>
                </a:lnTo>
                <a:lnTo>
                  <a:pt x="0" y="3985193"/>
                </a:lnTo>
                <a:lnTo>
                  <a:pt x="0" y="0"/>
                </a:lnTo>
                <a:close/>
              </a:path>
            </a:pathLst>
          </a:custGeom>
          <a:blipFill>
            <a:blip r:embed="rId2">
              <a:extLst>
                <a:ext uri="{96DAC541-7B7A-43D3-8B79-37D633B846F1}">
                  <asvg:svgBlip xmlns:asvg="http://schemas.microsoft.com/office/drawing/2016/SVG/main" r:embed="rId3"/>
                </a:ext>
              </a:extLst>
            </a:blip>
            <a:stretch>
              <a:fillRect l="0" t="-172221" r="-132422" b="-111324"/>
            </a:stretch>
          </a:blipFill>
        </p:spPr>
      </p:sp>
      <p:sp>
        <p:nvSpPr>
          <p:cNvPr name="Freeform 7" id="7"/>
          <p:cNvSpPr/>
          <p:nvPr/>
        </p:nvSpPr>
        <p:spPr>
          <a:xfrm flipH="false" flipV="false" rot="0">
            <a:off x="9808943" y="5564368"/>
            <a:ext cx="3779201" cy="3833510"/>
          </a:xfrm>
          <a:custGeom>
            <a:avLst/>
            <a:gdLst/>
            <a:ahLst/>
            <a:cxnLst/>
            <a:rect r="r" b="b" t="t" l="l"/>
            <a:pathLst>
              <a:path h="3833510" w="3779201">
                <a:moveTo>
                  <a:pt x="0" y="0"/>
                </a:moveTo>
                <a:lnTo>
                  <a:pt x="3779201" y="0"/>
                </a:lnTo>
                <a:lnTo>
                  <a:pt x="3779201" y="3833510"/>
                </a:lnTo>
                <a:lnTo>
                  <a:pt x="0" y="3833510"/>
                </a:lnTo>
                <a:lnTo>
                  <a:pt x="0" y="0"/>
                </a:lnTo>
                <a:close/>
              </a:path>
            </a:pathLst>
          </a:custGeom>
          <a:blipFill>
            <a:blip r:embed="rId4">
              <a:extLst>
                <a:ext uri="{96DAC541-7B7A-43D3-8B79-37D633B846F1}">
                  <asvg:svgBlip xmlns:asvg="http://schemas.microsoft.com/office/drawing/2016/SVG/main" r:embed="rId5"/>
                </a:ext>
              </a:extLst>
            </a:blip>
            <a:stretch>
              <a:fillRect l="-101793" t="-253661" r="0" b="0"/>
            </a:stretch>
          </a:blipFill>
        </p:spPr>
      </p:sp>
      <p:sp>
        <p:nvSpPr>
          <p:cNvPr name="Freeform 8" id="8"/>
          <p:cNvSpPr/>
          <p:nvPr/>
        </p:nvSpPr>
        <p:spPr>
          <a:xfrm flipH="false" flipV="false" rot="0">
            <a:off x="4986039" y="5564368"/>
            <a:ext cx="4582324" cy="3833510"/>
          </a:xfrm>
          <a:custGeom>
            <a:avLst/>
            <a:gdLst/>
            <a:ahLst/>
            <a:cxnLst/>
            <a:rect r="r" b="b" t="t" l="l"/>
            <a:pathLst>
              <a:path h="3833510" w="4582324">
                <a:moveTo>
                  <a:pt x="0" y="0"/>
                </a:moveTo>
                <a:lnTo>
                  <a:pt x="4582324" y="0"/>
                </a:lnTo>
                <a:lnTo>
                  <a:pt x="4582324" y="3833510"/>
                </a:lnTo>
                <a:lnTo>
                  <a:pt x="0" y="3833510"/>
                </a:lnTo>
                <a:lnTo>
                  <a:pt x="0" y="0"/>
                </a:lnTo>
                <a:close/>
              </a:path>
            </a:pathLst>
          </a:custGeom>
          <a:blipFill>
            <a:blip r:embed="rId6">
              <a:extLst>
                <a:ext uri="{96DAC541-7B7A-43D3-8B79-37D633B846F1}">
                  <asvg:svgBlip xmlns:asvg="http://schemas.microsoft.com/office/drawing/2016/SVG/main" r:embed="rId7"/>
                </a:ext>
              </a:extLst>
            </a:blip>
            <a:stretch>
              <a:fillRect l="-79794" t="-171799" r="0" b="-110271"/>
            </a:stretch>
          </a:blipFill>
        </p:spPr>
      </p:sp>
      <p:grpSp>
        <p:nvGrpSpPr>
          <p:cNvPr name="Group 9" id="9"/>
          <p:cNvGrpSpPr>
            <a:grpSpLocks noChangeAspect="true"/>
          </p:cNvGrpSpPr>
          <p:nvPr/>
        </p:nvGrpSpPr>
        <p:grpSpPr>
          <a:xfrm rot="-9370939">
            <a:off x="4279799" y="2978178"/>
            <a:ext cx="808246" cy="1270945"/>
            <a:chOff x="0" y="0"/>
            <a:chExt cx="1042670" cy="1639570"/>
          </a:xfrm>
        </p:grpSpPr>
        <p:sp>
          <p:nvSpPr>
            <p:cNvPr name="Freeform 10" id="10"/>
            <p:cNvSpPr/>
            <p:nvPr/>
          </p:nvSpPr>
          <p:spPr>
            <a:xfrm flipH="false" flipV="false" rot="0">
              <a:off x="44450" y="44450"/>
              <a:ext cx="953770" cy="1550670"/>
            </a:xfrm>
            <a:custGeom>
              <a:avLst/>
              <a:gdLst/>
              <a:ahLst/>
              <a:cxnLst/>
              <a:rect r="r" b="b" t="t" l="l"/>
              <a:pathLst>
                <a:path h="1550670" w="953770">
                  <a:moveTo>
                    <a:pt x="953770" y="838200"/>
                  </a:moveTo>
                  <a:lnTo>
                    <a:pt x="0" y="0"/>
                  </a:lnTo>
                  <a:lnTo>
                    <a:pt x="29210" y="1268730"/>
                  </a:lnTo>
                  <a:lnTo>
                    <a:pt x="337820" y="967740"/>
                  </a:lnTo>
                  <a:lnTo>
                    <a:pt x="609600" y="1550670"/>
                  </a:lnTo>
                  <a:lnTo>
                    <a:pt x="796290" y="1463040"/>
                  </a:lnTo>
                  <a:lnTo>
                    <a:pt x="524510" y="881380"/>
                  </a:lnTo>
                  <a:close/>
                </a:path>
              </a:pathLst>
            </a:custGeom>
            <a:solidFill>
              <a:srgbClr val="FFFFFF"/>
            </a:solidFill>
          </p:spPr>
        </p:sp>
        <p:sp>
          <p:nvSpPr>
            <p:cNvPr name="Freeform 11" id="11"/>
            <p:cNvSpPr/>
            <p:nvPr/>
          </p:nvSpPr>
          <p:spPr>
            <a:xfrm flipH="false" flipV="false" rot="0">
              <a:off x="0" y="-3810"/>
              <a:ext cx="1045210" cy="1643380"/>
            </a:xfrm>
            <a:custGeom>
              <a:avLst/>
              <a:gdLst/>
              <a:ahLst/>
              <a:cxnLst/>
              <a:rect r="r" b="b" t="t" l="l"/>
              <a:pathLst>
                <a:path h="1643380" w="1045210">
                  <a:moveTo>
                    <a:pt x="654050" y="1643380"/>
                  </a:moveTo>
                  <a:cubicBezTo>
                    <a:pt x="648970" y="1643380"/>
                    <a:pt x="643890" y="1642110"/>
                    <a:pt x="638810" y="1640840"/>
                  </a:cubicBezTo>
                  <a:cubicBezTo>
                    <a:pt x="627380" y="1637030"/>
                    <a:pt x="618490" y="1628140"/>
                    <a:pt x="613410" y="1617980"/>
                  </a:cubicBezTo>
                  <a:lnTo>
                    <a:pt x="368300" y="1092200"/>
                  </a:lnTo>
                  <a:lnTo>
                    <a:pt x="105410" y="1348740"/>
                  </a:lnTo>
                  <a:cubicBezTo>
                    <a:pt x="92710" y="1361440"/>
                    <a:pt x="73660" y="1365250"/>
                    <a:pt x="57150" y="1357630"/>
                  </a:cubicBezTo>
                  <a:cubicBezTo>
                    <a:pt x="40640" y="1351280"/>
                    <a:pt x="30480" y="1334770"/>
                    <a:pt x="29210" y="1316990"/>
                  </a:cubicBezTo>
                  <a:lnTo>
                    <a:pt x="0" y="49530"/>
                  </a:lnTo>
                  <a:cubicBezTo>
                    <a:pt x="0" y="31750"/>
                    <a:pt x="10160" y="15240"/>
                    <a:pt x="25400" y="7620"/>
                  </a:cubicBezTo>
                  <a:cubicBezTo>
                    <a:pt x="41910" y="0"/>
                    <a:pt x="60960" y="3810"/>
                    <a:pt x="73660" y="15240"/>
                  </a:cubicBezTo>
                  <a:lnTo>
                    <a:pt x="1027430" y="853440"/>
                  </a:lnTo>
                  <a:cubicBezTo>
                    <a:pt x="1040130" y="864870"/>
                    <a:pt x="1045210" y="883920"/>
                    <a:pt x="1040130" y="900430"/>
                  </a:cubicBezTo>
                  <a:cubicBezTo>
                    <a:pt x="1035050" y="916940"/>
                    <a:pt x="1019810" y="929640"/>
                    <a:pt x="1002030" y="930910"/>
                  </a:cubicBezTo>
                  <a:lnTo>
                    <a:pt x="635000" y="966470"/>
                  </a:lnTo>
                  <a:lnTo>
                    <a:pt x="880110" y="1492250"/>
                  </a:lnTo>
                  <a:cubicBezTo>
                    <a:pt x="890270" y="1515110"/>
                    <a:pt x="881380" y="1540510"/>
                    <a:pt x="858520" y="1550670"/>
                  </a:cubicBezTo>
                  <a:lnTo>
                    <a:pt x="671830" y="1638300"/>
                  </a:lnTo>
                  <a:cubicBezTo>
                    <a:pt x="666750" y="1642110"/>
                    <a:pt x="660400" y="1643380"/>
                    <a:pt x="654050" y="1643380"/>
                  </a:cubicBezTo>
                  <a:close/>
                  <a:moveTo>
                    <a:pt x="382270" y="971550"/>
                  </a:moveTo>
                  <a:cubicBezTo>
                    <a:pt x="384810" y="971550"/>
                    <a:pt x="387350" y="971550"/>
                    <a:pt x="389890" y="972820"/>
                  </a:cubicBezTo>
                  <a:cubicBezTo>
                    <a:pt x="403860" y="975360"/>
                    <a:pt x="416560" y="984250"/>
                    <a:pt x="421640" y="998220"/>
                  </a:cubicBezTo>
                  <a:lnTo>
                    <a:pt x="674370" y="1540510"/>
                  </a:lnTo>
                  <a:lnTo>
                    <a:pt x="781050" y="1490980"/>
                  </a:lnTo>
                  <a:lnTo>
                    <a:pt x="528320" y="947420"/>
                  </a:lnTo>
                  <a:cubicBezTo>
                    <a:pt x="521970" y="934720"/>
                    <a:pt x="523240" y="919480"/>
                    <a:pt x="529590" y="906780"/>
                  </a:cubicBezTo>
                  <a:cubicBezTo>
                    <a:pt x="535940" y="894080"/>
                    <a:pt x="549910" y="886460"/>
                    <a:pt x="563880" y="883920"/>
                  </a:cubicBezTo>
                  <a:lnTo>
                    <a:pt x="891540" y="850900"/>
                  </a:lnTo>
                  <a:lnTo>
                    <a:pt x="91440" y="147320"/>
                  </a:lnTo>
                  <a:lnTo>
                    <a:pt x="115570" y="1212850"/>
                  </a:lnTo>
                  <a:lnTo>
                    <a:pt x="350520" y="982980"/>
                  </a:lnTo>
                  <a:cubicBezTo>
                    <a:pt x="359410" y="976630"/>
                    <a:pt x="370840" y="971550"/>
                    <a:pt x="382270" y="971550"/>
                  </a:cubicBezTo>
                  <a:close/>
                </a:path>
              </a:pathLst>
            </a:custGeom>
            <a:solidFill>
              <a:srgbClr val="141313"/>
            </a:solidFill>
          </p:spPr>
        </p:sp>
      </p:grpSp>
      <p:grpSp>
        <p:nvGrpSpPr>
          <p:cNvPr name="Group 12" id="12"/>
          <p:cNvGrpSpPr>
            <a:grpSpLocks noChangeAspect="true"/>
          </p:cNvGrpSpPr>
          <p:nvPr/>
        </p:nvGrpSpPr>
        <p:grpSpPr>
          <a:xfrm rot="-9370939">
            <a:off x="8764642" y="2978178"/>
            <a:ext cx="808246" cy="1270945"/>
            <a:chOff x="0" y="0"/>
            <a:chExt cx="1042670" cy="1639570"/>
          </a:xfrm>
        </p:grpSpPr>
        <p:sp>
          <p:nvSpPr>
            <p:cNvPr name="Freeform 13" id="13"/>
            <p:cNvSpPr/>
            <p:nvPr/>
          </p:nvSpPr>
          <p:spPr>
            <a:xfrm flipH="false" flipV="false" rot="0">
              <a:off x="44450" y="44450"/>
              <a:ext cx="953770" cy="1550670"/>
            </a:xfrm>
            <a:custGeom>
              <a:avLst/>
              <a:gdLst/>
              <a:ahLst/>
              <a:cxnLst/>
              <a:rect r="r" b="b" t="t" l="l"/>
              <a:pathLst>
                <a:path h="1550670" w="953770">
                  <a:moveTo>
                    <a:pt x="953770" y="838200"/>
                  </a:moveTo>
                  <a:lnTo>
                    <a:pt x="0" y="0"/>
                  </a:lnTo>
                  <a:lnTo>
                    <a:pt x="29210" y="1268730"/>
                  </a:lnTo>
                  <a:lnTo>
                    <a:pt x="337820" y="967740"/>
                  </a:lnTo>
                  <a:lnTo>
                    <a:pt x="609600" y="1550670"/>
                  </a:lnTo>
                  <a:lnTo>
                    <a:pt x="796290" y="1463040"/>
                  </a:lnTo>
                  <a:lnTo>
                    <a:pt x="524510" y="881380"/>
                  </a:lnTo>
                  <a:close/>
                </a:path>
              </a:pathLst>
            </a:custGeom>
            <a:solidFill>
              <a:srgbClr val="FFFFFF"/>
            </a:solidFill>
          </p:spPr>
        </p:sp>
        <p:sp>
          <p:nvSpPr>
            <p:cNvPr name="Freeform 14" id="14"/>
            <p:cNvSpPr/>
            <p:nvPr/>
          </p:nvSpPr>
          <p:spPr>
            <a:xfrm flipH="false" flipV="false" rot="0">
              <a:off x="0" y="-3810"/>
              <a:ext cx="1045210" cy="1643380"/>
            </a:xfrm>
            <a:custGeom>
              <a:avLst/>
              <a:gdLst/>
              <a:ahLst/>
              <a:cxnLst/>
              <a:rect r="r" b="b" t="t" l="l"/>
              <a:pathLst>
                <a:path h="1643380" w="1045210">
                  <a:moveTo>
                    <a:pt x="654050" y="1643380"/>
                  </a:moveTo>
                  <a:cubicBezTo>
                    <a:pt x="648970" y="1643380"/>
                    <a:pt x="643890" y="1642110"/>
                    <a:pt x="638810" y="1640840"/>
                  </a:cubicBezTo>
                  <a:cubicBezTo>
                    <a:pt x="627380" y="1637030"/>
                    <a:pt x="618490" y="1628140"/>
                    <a:pt x="613410" y="1617980"/>
                  </a:cubicBezTo>
                  <a:lnTo>
                    <a:pt x="368300" y="1092200"/>
                  </a:lnTo>
                  <a:lnTo>
                    <a:pt x="105410" y="1348740"/>
                  </a:lnTo>
                  <a:cubicBezTo>
                    <a:pt x="92710" y="1361440"/>
                    <a:pt x="73660" y="1365250"/>
                    <a:pt x="57150" y="1357630"/>
                  </a:cubicBezTo>
                  <a:cubicBezTo>
                    <a:pt x="40640" y="1351280"/>
                    <a:pt x="30480" y="1334770"/>
                    <a:pt x="29210" y="1316990"/>
                  </a:cubicBezTo>
                  <a:lnTo>
                    <a:pt x="0" y="49530"/>
                  </a:lnTo>
                  <a:cubicBezTo>
                    <a:pt x="0" y="31750"/>
                    <a:pt x="10160" y="15240"/>
                    <a:pt x="25400" y="7620"/>
                  </a:cubicBezTo>
                  <a:cubicBezTo>
                    <a:pt x="41910" y="0"/>
                    <a:pt x="60960" y="3810"/>
                    <a:pt x="73660" y="15240"/>
                  </a:cubicBezTo>
                  <a:lnTo>
                    <a:pt x="1027430" y="853440"/>
                  </a:lnTo>
                  <a:cubicBezTo>
                    <a:pt x="1040130" y="864870"/>
                    <a:pt x="1045210" y="883920"/>
                    <a:pt x="1040130" y="900430"/>
                  </a:cubicBezTo>
                  <a:cubicBezTo>
                    <a:pt x="1035050" y="916940"/>
                    <a:pt x="1019810" y="929640"/>
                    <a:pt x="1002030" y="930910"/>
                  </a:cubicBezTo>
                  <a:lnTo>
                    <a:pt x="635000" y="966470"/>
                  </a:lnTo>
                  <a:lnTo>
                    <a:pt x="880110" y="1492250"/>
                  </a:lnTo>
                  <a:cubicBezTo>
                    <a:pt x="890270" y="1515110"/>
                    <a:pt x="881380" y="1540510"/>
                    <a:pt x="858520" y="1550670"/>
                  </a:cubicBezTo>
                  <a:lnTo>
                    <a:pt x="671830" y="1638300"/>
                  </a:lnTo>
                  <a:cubicBezTo>
                    <a:pt x="666750" y="1642110"/>
                    <a:pt x="660400" y="1643380"/>
                    <a:pt x="654050" y="1643380"/>
                  </a:cubicBezTo>
                  <a:close/>
                  <a:moveTo>
                    <a:pt x="382270" y="971550"/>
                  </a:moveTo>
                  <a:cubicBezTo>
                    <a:pt x="384810" y="971550"/>
                    <a:pt x="387350" y="971550"/>
                    <a:pt x="389890" y="972820"/>
                  </a:cubicBezTo>
                  <a:cubicBezTo>
                    <a:pt x="403860" y="975360"/>
                    <a:pt x="416560" y="984250"/>
                    <a:pt x="421640" y="998220"/>
                  </a:cubicBezTo>
                  <a:lnTo>
                    <a:pt x="674370" y="1540510"/>
                  </a:lnTo>
                  <a:lnTo>
                    <a:pt x="781050" y="1490980"/>
                  </a:lnTo>
                  <a:lnTo>
                    <a:pt x="528320" y="947420"/>
                  </a:lnTo>
                  <a:cubicBezTo>
                    <a:pt x="521970" y="934720"/>
                    <a:pt x="523240" y="919480"/>
                    <a:pt x="529590" y="906780"/>
                  </a:cubicBezTo>
                  <a:cubicBezTo>
                    <a:pt x="535940" y="894080"/>
                    <a:pt x="549910" y="886460"/>
                    <a:pt x="563880" y="883920"/>
                  </a:cubicBezTo>
                  <a:lnTo>
                    <a:pt x="891540" y="850900"/>
                  </a:lnTo>
                  <a:lnTo>
                    <a:pt x="91440" y="147320"/>
                  </a:lnTo>
                  <a:lnTo>
                    <a:pt x="115570" y="1212850"/>
                  </a:lnTo>
                  <a:lnTo>
                    <a:pt x="350520" y="982980"/>
                  </a:lnTo>
                  <a:cubicBezTo>
                    <a:pt x="359410" y="976630"/>
                    <a:pt x="370840" y="971550"/>
                    <a:pt x="382270" y="971550"/>
                  </a:cubicBezTo>
                  <a:close/>
                </a:path>
              </a:pathLst>
            </a:custGeom>
            <a:solidFill>
              <a:srgbClr val="141313"/>
            </a:solidFill>
          </p:spPr>
        </p:sp>
      </p:grpSp>
      <p:grpSp>
        <p:nvGrpSpPr>
          <p:cNvPr name="Group 15" id="15"/>
          <p:cNvGrpSpPr>
            <a:grpSpLocks noChangeAspect="true"/>
          </p:cNvGrpSpPr>
          <p:nvPr/>
        </p:nvGrpSpPr>
        <p:grpSpPr>
          <a:xfrm rot="-9370939">
            <a:off x="12809670" y="2978178"/>
            <a:ext cx="808246" cy="1270945"/>
            <a:chOff x="0" y="0"/>
            <a:chExt cx="1042670" cy="1639570"/>
          </a:xfrm>
        </p:grpSpPr>
        <p:sp>
          <p:nvSpPr>
            <p:cNvPr name="Freeform 16" id="16"/>
            <p:cNvSpPr/>
            <p:nvPr/>
          </p:nvSpPr>
          <p:spPr>
            <a:xfrm flipH="false" flipV="false" rot="0">
              <a:off x="44450" y="44450"/>
              <a:ext cx="953770" cy="1550670"/>
            </a:xfrm>
            <a:custGeom>
              <a:avLst/>
              <a:gdLst/>
              <a:ahLst/>
              <a:cxnLst/>
              <a:rect r="r" b="b" t="t" l="l"/>
              <a:pathLst>
                <a:path h="1550670" w="953770">
                  <a:moveTo>
                    <a:pt x="953770" y="838200"/>
                  </a:moveTo>
                  <a:lnTo>
                    <a:pt x="0" y="0"/>
                  </a:lnTo>
                  <a:lnTo>
                    <a:pt x="29210" y="1268730"/>
                  </a:lnTo>
                  <a:lnTo>
                    <a:pt x="337820" y="967740"/>
                  </a:lnTo>
                  <a:lnTo>
                    <a:pt x="609600" y="1550670"/>
                  </a:lnTo>
                  <a:lnTo>
                    <a:pt x="796290" y="1463040"/>
                  </a:lnTo>
                  <a:lnTo>
                    <a:pt x="524510" y="881380"/>
                  </a:lnTo>
                  <a:close/>
                </a:path>
              </a:pathLst>
            </a:custGeom>
            <a:solidFill>
              <a:srgbClr val="FFFFFF"/>
            </a:solidFill>
          </p:spPr>
        </p:sp>
        <p:sp>
          <p:nvSpPr>
            <p:cNvPr name="Freeform 17" id="17"/>
            <p:cNvSpPr/>
            <p:nvPr/>
          </p:nvSpPr>
          <p:spPr>
            <a:xfrm flipH="false" flipV="false" rot="0">
              <a:off x="0" y="-3810"/>
              <a:ext cx="1045210" cy="1643380"/>
            </a:xfrm>
            <a:custGeom>
              <a:avLst/>
              <a:gdLst/>
              <a:ahLst/>
              <a:cxnLst/>
              <a:rect r="r" b="b" t="t" l="l"/>
              <a:pathLst>
                <a:path h="1643380" w="1045210">
                  <a:moveTo>
                    <a:pt x="654050" y="1643380"/>
                  </a:moveTo>
                  <a:cubicBezTo>
                    <a:pt x="648970" y="1643380"/>
                    <a:pt x="643890" y="1642110"/>
                    <a:pt x="638810" y="1640840"/>
                  </a:cubicBezTo>
                  <a:cubicBezTo>
                    <a:pt x="627380" y="1637030"/>
                    <a:pt x="618490" y="1628140"/>
                    <a:pt x="613410" y="1617980"/>
                  </a:cubicBezTo>
                  <a:lnTo>
                    <a:pt x="368300" y="1092200"/>
                  </a:lnTo>
                  <a:lnTo>
                    <a:pt x="105410" y="1348740"/>
                  </a:lnTo>
                  <a:cubicBezTo>
                    <a:pt x="92710" y="1361440"/>
                    <a:pt x="73660" y="1365250"/>
                    <a:pt x="57150" y="1357630"/>
                  </a:cubicBezTo>
                  <a:cubicBezTo>
                    <a:pt x="40640" y="1351280"/>
                    <a:pt x="30480" y="1334770"/>
                    <a:pt x="29210" y="1316990"/>
                  </a:cubicBezTo>
                  <a:lnTo>
                    <a:pt x="0" y="49530"/>
                  </a:lnTo>
                  <a:cubicBezTo>
                    <a:pt x="0" y="31750"/>
                    <a:pt x="10160" y="15240"/>
                    <a:pt x="25400" y="7620"/>
                  </a:cubicBezTo>
                  <a:cubicBezTo>
                    <a:pt x="41910" y="0"/>
                    <a:pt x="60960" y="3810"/>
                    <a:pt x="73660" y="15240"/>
                  </a:cubicBezTo>
                  <a:lnTo>
                    <a:pt x="1027430" y="853440"/>
                  </a:lnTo>
                  <a:cubicBezTo>
                    <a:pt x="1040130" y="864870"/>
                    <a:pt x="1045210" y="883920"/>
                    <a:pt x="1040130" y="900430"/>
                  </a:cubicBezTo>
                  <a:cubicBezTo>
                    <a:pt x="1035050" y="916940"/>
                    <a:pt x="1019810" y="929640"/>
                    <a:pt x="1002030" y="930910"/>
                  </a:cubicBezTo>
                  <a:lnTo>
                    <a:pt x="635000" y="966470"/>
                  </a:lnTo>
                  <a:lnTo>
                    <a:pt x="880110" y="1492250"/>
                  </a:lnTo>
                  <a:cubicBezTo>
                    <a:pt x="890270" y="1515110"/>
                    <a:pt x="881380" y="1540510"/>
                    <a:pt x="858520" y="1550670"/>
                  </a:cubicBezTo>
                  <a:lnTo>
                    <a:pt x="671830" y="1638300"/>
                  </a:lnTo>
                  <a:cubicBezTo>
                    <a:pt x="666750" y="1642110"/>
                    <a:pt x="660400" y="1643380"/>
                    <a:pt x="654050" y="1643380"/>
                  </a:cubicBezTo>
                  <a:close/>
                  <a:moveTo>
                    <a:pt x="382270" y="971550"/>
                  </a:moveTo>
                  <a:cubicBezTo>
                    <a:pt x="384810" y="971550"/>
                    <a:pt x="387350" y="971550"/>
                    <a:pt x="389890" y="972820"/>
                  </a:cubicBezTo>
                  <a:cubicBezTo>
                    <a:pt x="403860" y="975360"/>
                    <a:pt x="416560" y="984250"/>
                    <a:pt x="421640" y="998220"/>
                  </a:cubicBezTo>
                  <a:lnTo>
                    <a:pt x="674370" y="1540510"/>
                  </a:lnTo>
                  <a:lnTo>
                    <a:pt x="781050" y="1490980"/>
                  </a:lnTo>
                  <a:lnTo>
                    <a:pt x="528320" y="947420"/>
                  </a:lnTo>
                  <a:cubicBezTo>
                    <a:pt x="521970" y="934720"/>
                    <a:pt x="523240" y="919480"/>
                    <a:pt x="529590" y="906780"/>
                  </a:cubicBezTo>
                  <a:cubicBezTo>
                    <a:pt x="535940" y="894080"/>
                    <a:pt x="549910" y="886460"/>
                    <a:pt x="563880" y="883920"/>
                  </a:cubicBezTo>
                  <a:lnTo>
                    <a:pt x="891540" y="850900"/>
                  </a:lnTo>
                  <a:lnTo>
                    <a:pt x="91440" y="147320"/>
                  </a:lnTo>
                  <a:lnTo>
                    <a:pt x="115570" y="1212850"/>
                  </a:lnTo>
                  <a:lnTo>
                    <a:pt x="350520" y="982980"/>
                  </a:lnTo>
                  <a:cubicBezTo>
                    <a:pt x="359410" y="976630"/>
                    <a:pt x="370840" y="971550"/>
                    <a:pt x="382270" y="971550"/>
                  </a:cubicBezTo>
                  <a:close/>
                </a:path>
              </a:pathLst>
            </a:custGeom>
            <a:solidFill>
              <a:srgbClr val="141313"/>
            </a:solidFill>
          </p:spPr>
        </p:sp>
      </p:grpSp>
      <p:sp>
        <p:nvSpPr>
          <p:cNvPr name="Freeform 18" id="18"/>
          <p:cNvSpPr/>
          <p:nvPr/>
        </p:nvSpPr>
        <p:spPr>
          <a:xfrm flipH="false" flipV="false" rot="0">
            <a:off x="1028700" y="5460105"/>
            <a:ext cx="3655222" cy="3937773"/>
          </a:xfrm>
          <a:custGeom>
            <a:avLst/>
            <a:gdLst/>
            <a:ahLst/>
            <a:cxnLst/>
            <a:rect r="r" b="b" t="t" l="l"/>
            <a:pathLst>
              <a:path h="3937773" w="3655222">
                <a:moveTo>
                  <a:pt x="0" y="0"/>
                </a:moveTo>
                <a:lnTo>
                  <a:pt x="3655222" y="0"/>
                </a:lnTo>
                <a:lnTo>
                  <a:pt x="3655222" y="3937773"/>
                </a:lnTo>
                <a:lnTo>
                  <a:pt x="0" y="3937773"/>
                </a:lnTo>
                <a:lnTo>
                  <a:pt x="0" y="0"/>
                </a:lnTo>
                <a:close/>
              </a:path>
            </a:pathLst>
          </a:custGeom>
          <a:blipFill>
            <a:blip r:embed="rId2">
              <a:extLst>
                <a:ext uri="{96DAC541-7B7A-43D3-8B79-37D633B846F1}">
                  <asvg:svgBlip xmlns:asvg="http://schemas.microsoft.com/office/drawing/2016/SVG/main" r:embed="rId3"/>
                </a:ext>
              </a:extLst>
            </a:blip>
            <a:stretch>
              <a:fillRect l="0" t="-172221" r="-132422" b="-111324"/>
            </a:stretch>
          </a:blipFill>
        </p:spPr>
      </p:sp>
      <p:sp>
        <p:nvSpPr>
          <p:cNvPr name="Freeform 19" id="19"/>
          <p:cNvSpPr/>
          <p:nvPr/>
        </p:nvSpPr>
        <p:spPr>
          <a:xfrm flipH="false" flipV="false" rot="0">
            <a:off x="412364" y="451826"/>
            <a:ext cx="909058" cy="1373577"/>
          </a:xfrm>
          <a:custGeom>
            <a:avLst/>
            <a:gdLst/>
            <a:ahLst/>
            <a:cxnLst/>
            <a:rect r="r" b="b" t="t" l="l"/>
            <a:pathLst>
              <a:path h="1373577" w="909058">
                <a:moveTo>
                  <a:pt x="0" y="0"/>
                </a:moveTo>
                <a:lnTo>
                  <a:pt x="909058" y="0"/>
                </a:lnTo>
                <a:lnTo>
                  <a:pt x="909058" y="1373577"/>
                </a:lnTo>
                <a:lnTo>
                  <a:pt x="0" y="137357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0" id="20"/>
          <p:cNvSpPr/>
          <p:nvPr/>
        </p:nvSpPr>
        <p:spPr>
          <a:xfrm flipH="true" flipV="false" rot="0">
            <a:off x="16804771" y="8338507"/>
            <a:ext cx="909058" cy="1373577"/>
          </a:xfrm>
          <a:custGeom>
            <a:avLst/>
            <a:gdLst/>
            <a:ahLst/>
            <a:cxnLst/>
            <a:rect r="r" b="b" t="t" l="l"/>
            <a:pathLst>
              <a:path h="1373577" w="909058">
                <a:moveTo>
                  <a:pt x="909058" y="0"/>
                </a:moveTo>
                <a:lnTo>
                  <a:pt x="0" y="0"/>
                </a:lnTo>
                <a:lnTo>
                  <a:pt x="0" y="1373577"/>
                </a:lnTo>
                <a:lnTo>
                  <a:pt x="909058" y="1373577"/>
                </a:lnTo>
                <a:lnTo>
                  <a:pt x="909058"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1" id="21"/>
          <p:cNvSpPr txBox="true"/>
          <p:nvPr/>
        </p:nvSpPr>
        <p:spPr>
          <a:xfrm rot="0">
            <a:off x="1175061" y="6337024"/>
            <a:ext cx="3362500" cy="1853964"/>
          </a:xfrm>
          <a:prstGeom prst="rect">
            <a:avLst/>
          </a:prstGeom>
        </p:spPr>
        <p:txBody>
          <a:bodyPr anchor="t" rtlCol="false" tIns="0" lIns="0" bIns="0" rIns="0">
            <a:spAutoFit/>
          </a:bodyPr>
          <a:lstStyle/>
          <a:p>
            <a:pPr algn="ctr">
              <a:lnSpc>
                <a:spcPts val="4924"/>
              </a:lnSpc>
              <a:spcBef>
                <a:spcPct val="0"/>
              </a:spcBef>
            </a:pPr>
            <a:r>
              <a:rPr lang="en-US" sz="3517">
                <a:solidFill>
                  <a:srgbClr val="000000"/>
                </a:solidFill>
                <a:latin typeface="Bloc"/>
              </a:rPr>
              <a:t>Proje adı en fazla 15 kelimeden oluşmalıdır</a:t>
            </a:r>
          </a:p>
        </p:txBody>
      </p:sp>
      <p:sp>
        <p:nvSpPr>
          <p:cNvPr name="TextBox 22" id="22"/>
          <p:cNvSpPr txBox="true"/>
          <p:nvPr/>
        </p:nvSpPr>
        <p:spPr>
          <a:xfrm rot="0">
            <a:off x="5224164" y="5646079"/>
            <a:ext cx="4570929" cy="3379217"/>
          </a:xfrm>
          <a:prstGeom prst="rect">
            <a:avLst/>
          </a:prstGeom>
        </p:spPr>
        <p:txBody>
          <a:bodyPr anchor="t" rtlCol="false" tIns="0" lIns="0" bIns="0" rIns="0">
            <a:spAutoFit/>
          </a:bodyPr>
          <a:lstStyle/>
          <a:p>
            <a:pPr>
              <a:lnSpc>
                <a:spcPts val="5368"/>
              </a:lnSpc>
              <a:spcBef>
                <a:spcPct val="0"/>
              </a:spcBef>
            </a:pPr>
            <a:r>
              <a:rPr lang="en-US" sz="3834">
                <a:solidFill>
                  <a:srgbClr val="000000"/>
                </a:solidFill>
                <a:latin typeface="Bloc"/>
              </a:rPr>
              <a:t>Video eklenmesi zorunlu değildir.</a:t>
            </a:r>
          </a:p>
          <a:p>
            <a:pPr>
              <a:lnSpc>
                <a:spcPts val="5368"/>
              </a:lnSpc>
              <a:spcBef>
                <a:spcPct val="0"/>
              </a:spcBef>
            </a:pPr>
            <a:r>
              <a:rPr lang="en-US" sz="3834">
                <a:solidFill>
                  <a:srgbClr val="000000"/>
                </a:solidFill>
                <a:latin typeface="Bloc"/>
              </a:rPr>
              <a:t>Videonun boyutu 10 MB’ı geçmemeli ve FLV formatında olmalıdır. </a:t>
            </a:r>
          </a:p>
        </p:txBody>
      </p:sp>
      <p:sp>
        <p:nvSpPr>
          <p:cNvPr name="TextBox 23" id="23"/>
          <p:cNvSpPr txBox="true"/>
          <p:nvPr/>
        </p:nvSpPr>
        <p:spPr>
          <a:xfrm rot="0">
            <a:off x="9890792" y="6337024"/>
            <a:ext cx="3615503" cy="2556511"/>
          </a:xfrm>
          <a:prstGeom prst="rect">
            <a:avLst/>
          </a:prstGeom>
        </p:spPr>
        <p:txBody>
          <a:bodyPr anchor="t" rtlCol="false" tIns="0" lIns="0" bIns="0" rIns="0">
            <a:spAutoFit/>
          </a:bodyPr>
          <a:lstStyle/>
          <a:p>
            <a:pPr algn="ctr">
              <a:lnSpc>
                <a:spcPts val="5039"/>
              </a:lnSpc>
              <a:spcBef>
                <a:spcPct val="0"/>
              </a:spcBef>
            </a:pPr>
            <a:r>
              <a:rPr lang="en-US" sz="3599">
                <a:solidFill>
                  <a:srgbClr val="000000"/>
                </a:solidFill>
                <a:latin typeface="Bloc"/>
              </a:rPr>
              <a:t>Başvuru sistemi, başvurunun bitiş günü saat 17.30’da kapanır. </a:t>
            </a:r>
          </a:p>
        </p:txBody>
      </p:sp>
      <p:sp>
        <p:nvSpPr>
          <p:cNvPr name="TextBox 24" id="24"/>
          <p:cNvSpPr txBox="true"/>
          <p:nvPr/>
        </p:nvSpPr>
        <p:spPr>
          <a:xfrm rot="0">
            <a:off x="14014591" y="5645318"/>
            <a:ext cx="3606466" cy="3472096"/>
          </a:xfrm>
          <a:prstGeom prst="rect">
            <a:avLst/>
          </a:prstGeom>
        </p:spPr>
        <p:txBody>
          <a:bodyPr anchor="t" rtlCol="false" tIns="0" lIns="0" bIns="0" rIns="0">
            <a:spAutoFit/>
          </a:bodyPr>
          <a:lstStyle/>
          <a:p>
            <a:pPr algn="ctr">
              <a:lnSpc>
                <a:spcPts val="5499"/>
              </a:lnSpc>
              <a:spcBef>
                <a:spcPct val="0"/>
              </a:spcBef>
            </a:pPr>
            <a:r>
              <a:rPr lang="en-US" sz="3928">
                <a:solidFill>
                  <a:srgbClr val="000000"/>
                </a:solidFill>
                <a:latin typeface="Bloc"/>
              </a:rPr>
              <a:t>Projenin içeriği ve başlığı ötekileştirici ifadeler içermemelidir.</a:t>
            </a:r>
          </a:p>
        </p:txBody>
      </p:sp>
    </p:spTree>
  </p:cSld>
  <p:clrMapOvr>
    <a:masterClrMapping/>
  </p:clrMapOvr>
</p:sld>
</file>

<file path=ppt/slides/slide34.xml><?xml version="1.0" encoding="utf-8"?>
<p:sld xmlns:p="http://schemas.openxmlformats.org/presentationml/2006/main" xmlns:a="http://schemas.openxmlformats.org/drawingml/2006/main">
  <p:cSld>
    <p:bg>
      <p:bgPr>
        <a:solidFill>
          <a:srgbClr val="FA707B"/>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0" y="2599182"/>
          <a:ext cx="18086947" cy="7980135"/>
        </p:xfrm>
        <a:graphic>
          <a:graphicData uri="http://schemas.openxmlformats.org/drawingml/2006/table">
            <a:tbl>
              <a:tblPr/>
              <a:tblGrid>
                <a:gridCol w="6028982"/>
                <a:gridCol w="6028982"/>
                <a:gridCol w="6028982"/>
              </a:tblGrid>
              <a:tr h="2038558">
                <a:tc>
                  <a:txBody>
                    <a:bodyPr anchor="t" rtlCol="false"/>
                    <a:lstStyle/>
                    <a:p>
                      <a:pPr algn="ctr">
                        <a:lnSpc>
                          <a:spcPts val="6579"/>
                        </a:lnSpc>
                        <a:defRPr/>
                      </a:pPr>
                      <a:r>
                        <a:rPr lang="en-US" sz="4699">
                          <a:solidFill>
                            <a:srgbClr val="000000"/>
                          </a:solidFill>
                          <a:latin typeface="Bloc Heavy"/>
                        </a:rPr>
                        <a:t>BİYOLOJİ</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c>
                  <a:txBody>
                    <a:bodyPr anchor="t" rtlCol="false"/>
                    <a:lstStyle/>
                    <a:p>
                      <a:pPr algn="ctr">
                        <a:lnSpc>
                          <a:spcPts val="6579"/>
                        </a:lnSpc>
                        <a:defRPr/>
                      </a:pPr>
                      <a:r>
                        <a:rPr lang="en-US" sz="4699">
                          <a:solidFill>
                            <a:srgbClr val="000000"/>
                          </a:solidFill>
                          <a:latin typeface="Bloc Heavy"/>
                        </a:rPr>
                        <a:t>KİMYA</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c>
                  <a:txBody>
                    <a:bodyPr anchor="t" rtlCol="false"/>
                    <a:lstStyle/>
                    <a:p>
                      <a:pPr algn="ctr">
                        <a:lnSpc>
                          <a:spcPts val="6579"/>
                        </a:lnSpc>
                        <a:defRPr/>
                      </a:pPr>
                      <a:r>
                        <a:rPr lang="en-US" sz="4699">
                          <a:solidFill>
                            <a:srgbClr val="000000"/>
                          </a:solidFill>
                          <a:latin typeface="Bloc Heavy"/>
                        </a:rPr>
                        <a:t>TEKNOLOJİ TASARIM</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r>
              <a:tr h="1980526">
                <a:tc>
                  <a:txBody>
                    <a:bodyPr anchor="t" rtlCol="false"/>
                    <a:lstStyle/>
                    <a:p>
                      <a:pPr algn="ctr">
                        <a:lnSpc>
                          <a:spcPts val="6579"/>
                        </a:lnSpc>
                        <a:defRPr/>
                      </a:pPr>
                      <a:r>
                        <a:rPr lang="en-US" sz="4699">
                          <a:solidFill>
                            <a:srgbClr val="000000"/>
                          </a:solidFill>
                          <a:latin typeface="Bloc Heavy"/>
                        </a:rPr>
                        <a:t>COĞRAFYA</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c>
                  <a:txBody>
                    <a:bodyPr anchor="t" rtlCol="false"/>
                    <a:lstStyle/>
                    <a:p>
                      <a:pPr algn="ctr">
                        <a:lnSpc>
                          <a:spcPts val="6579"/>
                        </a:lnSpc>
                        <a:defRPr/>
                      </a:pPr>
                      <a:r>
                        <a:rPr lang="en-US" sz="4699">
                          <a:solidFill>
                            <a:srgbClr val="000000"/>
                          </a:solidFill>
                          <a:latin typeface="Bloc Heavy"/>
                        </a:rPr>
                        <a:t>MATEMATİK</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c>
                  <a:txBody>
                    <a:bodyPr anchor="t" rtlCol="false"/>
                    <a:lstStyle/>
                    <a:p>
                      <a:pPr algn="ctr">
                        <a:lnSpc>
                          <a:spcPts val="6579"/>
                        </a:lnSpc>
                        <a:defRPr/>
                      </a:pPr>
                      <a:r>
                        <a:rPr lang="en-US" sz="4699">
                          <a:solidFill>
                            <a:srgbClr val="000000"/>
                          </a:solidFill>
                          <a:latin typeface="Bloc Heavy"/>
                        </a:rPr>
                        <a:t>TÜRKÇE</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r>
              <a:tr h="1980526">
                <a:tc>
                  <a:txBody>
                    <a:bodyPr anchor="t" rtlCol="false"/>
                    <a:lstStyle/>
                    <a:p>
                      <a:pPr algn="ctr">
                        <a:lnSpc>
                          <a:spcPts val="6579"/>
                        </a:lnSpc>
                        <a:defRPr/>
                      </a:pPr>
                      <a:r>
                        <a:rPr lang="en-US" sz="4699">
                          <a:solidFill>
                            <a:srgbClr val="000000"/>
                          </a:solidFill>
                          <a:latin typeface="Bloc Heavy"/>
                        </a:rPr>
                        <a:t>DEĞERLER EĞİTİMİ</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c>
                  <a:txBody>
                    <a:bodyPr anchor="t" rtlCol="false"/>
                    <a:lstStyle/>
                    <a:p>
                      <a:pPr algn="ctr">
                        <a:lnSpc>
                          <a:spcPts val="6579"/>
                        </a:lnSpc>
                        <a:defRPr/>
                      </a:pPr>
                      <a:r>
                        <a:rPr lang="en-US" sz="4699">
                          <a:solidFill>
                            <a:srgbClr val="000000"/>
                          </a:solidFill>
                          <a:latin typeface="Bloc Heavy"/>
                        </a:rPr>
                        <a:t>TARİH</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c>
                  <a:txBody>
                    <a:bodyPr anchor="t" rtlCol="false"/>
                    <a:lstStyle/>
                    <a:p>
                      <a:pPr algn="ctr">
                        <a:lnSpc>
                          <a:spcPts val="6579"/>
                        </a:lnSpc>
                        <a:defRPr/>
                      </a:pPr>
                      <a:r>
                        <a:rPr lang="en-US" sz="4699">
                          <a:solidFill>
                            <a:srgbClr val="000000"/>
                          </a:solidFill>
                          <a:latin typeface="Bloc Heavy"/>
                        </a:rPr>
                        <a:t>YAZILIM</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r>
              <a:tr h="1980526">
                <a:tc gridSpan="3">
                  <a:txBody>
                    <a:bodyPr anchor="t" rtlCol="false"/>
                    <a:lstStyle/>
                    <a:p>
                      <a:pPr algn="ctr">
                        <a:lnSpc>
                          <a:spcPts val="6579"/>
                        </a:lnSpc>
                        <a:defRPr/>
                      </a:pPr>
                      <a:r>
                        <a:rPr lang="en-US" sz="4699">
                          <a:solidFill>
                            <a:srgbClr val="000000"/>
                          </a:solidFill>
                          <a:latin typeface="Bloc Heavy"/>
                        </a:rPr>
                        <a:t>FİZİK</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c hMerge="true">
                  <a:txBody>
                    <a:bodyPr anchor="t" rtlCol="false"/>
                    <a:lstStyle/>
                    <a:p>
                      <a:pPr algn="ctr">
                        <a:lnSpc>
                          <a:spcPts val="6579"/>
                        </a:lnSpc>
                        <a:defRPr/>
                      </a:pPr>
                      <a:r>
                        <a:rPr lang="en-US" sz="4699">
                          <a:solidFill>
                            <a:srgbClr val="000000"/>
                          </a:solidFill>
                          <a:latin typeface="Bloc Heavy"/>
                        </a:rPr>
                        <a:t>FİZİK</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c hMerge="true">
                  <a:txBody>
                    <a:bodyPr anchor="t" rtlCol="false"/>
                    <a:lstStyle/>
                    <a:p>
                      <a:pPr algn="ctr">
                        <a:lnSpc>
                          <a:spcPts val="6579"/>
                        </a:lnSpc>
                        <a:defRPr/>
                      </a:pPr>
                      <a:r>
                        <a:rPr lang="en-US" sz="4699">
                          <a:solidFill>
                            <a:srgbClr val="000000"/>
                          </a:solidFill>
                          <a:latin typeface="Bloc Heavy"/>
                        </a:rPr>
                        <a:t>FİZİK</a:t>
                      </a:r>
                      <a:endParaRPr lang="en-US" sz="1100"/>
                    </a:p>
                  </a:txBody>
                  <a:tcPr marL="190500" marR="190500" marT="190500" marB="190500" anchor="ctr">
                    <a:lnL cmpd="sng" algn="ctr" cap="flat" w="38100">
                      <a:solidFill>
                        <a:srgbClr val="BB99FF"/>
                      </a:solidFill>
                      <a:prstDash val="solid"/>
                      <a:round/>
                      <a:headEnd type="none" w="med" len="med"/>
                      <a:tailEnd type="none" w="med" len="med"/>
                    </a:lnL>
                    <a:lnR cmpd="sng" algn="ctr" cap="flat" w="38100">
                      <a:solidFill>
                        <a:srgbClr val="BB99FF"/>
                      </a:solidFill>
                      <a:prstDash val="solid"/>
                      <a:round/>
                      <a:headEnd type="none" w="med" len="med"/>
                      <a:tailEnd type="none" w="med" len="med"/>
                    </a:lnR>
                    <a:lnT cmpd="sng" algn="ctr" cap="flat" w="38100">
                      <a:solidFill>
                        <a:srgbClr val="BB99FF"/>
                      </a:solidFill>
                      <a:prstDash val="solid"/>
                      <a:round/>
                      <a:headEnd type="none" w="med" len="med"/>
                      <a:tailEnd type="none" w="med" len="med"/>
                    </a:lnT>
                    <a:lnB cmpd="sng" algn="ctr" cap="flat" w="38100">
                      <a:solidFill>
                        <a:srgbClr val="BB99FF"/>
                      </a:solidFill>
                      <a:prstDash val="solid"/>
                      <a:round/>
                      <a:headEnd type="none" w="med" len="med"/>
                      <a:tailEnd type="none" w="med" len="med"/>
                    </a:lnB>
                  </a:tcPr>
                </a:tc>
              </a:tr>
            </a:tbl>
          </a:graphicData>
        </a:graphic>
      </p:graphicFrame>
      <p:sp>
        <p:nvSpPr>
          <p:cNvPr name="TextBox 3" id="3"/>
          <p:cNvSpPr txBox="true"/>
          <p:nvPr/>
        </p:nvSpPr>
        <p:spPr>
          <a:xfrm rot="0">
            <a:off x="4974061" y="-229252"/>
            <a:ext cx="8945674" cy="2124075"/>
          </a:xfrm>
          <a:prstGeom prst="rect">
            <a:avLst/>
          </a:prstGeom>
        </p:spPr>
        <p:txBody>
          <a:bodyPr anchor="t" rtlCol="false" tIns="0" lIns="0" bIns="0" rIns="0">
            <a:spAutoFit/>
          </a:bodyPr>
          <a:lstStyle/>
          <a:p>
            <a:pPr>
              <a:lnSpc>
                <a:spcPts val="16800"/>
              </a:lnSpc>
              <a:spcBef>
                <a:spcPct val="0"/>
              </a:spcBef>
            </a:pPr>
            <a:r>
              <a:rPr lang="en-US" sz="12000">
                <a:solidFill>
                  <a:srgbClr val="000000"/>
                </a:solidFill>
                <a:latin typeface="Bloc"/>
              </a:rPr>
              <a:t>ANA ALANLAR</a:t>
            </a:r>
          </a:p>
        </p:txBody>
      </p:sp>
    </p:spTree>
  </p:cSld>
  <p:clrMapOvr>
    <a:masterClrMapping/>
  </p:clrMapOvr>
</p:sld>
</file>

<file path=ppt/slides/slide35.xml><?xml version="1.0" encoding="utf-8"?>
<p:sld xmlns:p="http://schemas.openxmlformats.org/presentationml/2006/main" xmlns:a="http://schemas.openxmlformats.org/drawingml/2006/main">
  <p:cSld>
    <p:bg>
      <p:bgPr>
        <a:solidFill>
          <a:srgbClr val="ACDCFD"/>
        </a:solidFill>
      </p:bgPr>
    </p:bg>
    <p:spTree>
      <p:nvGrpSpPr>
        <p:cNvPr id="1" name=""/>
        <p:cNvGrpSpPr/>
        <p:nvPr/>
      </p:nvGrpSpPr>
      <p:grpSpPr>
        <a:xfrm>
          <a:off x="0" y="0"/>
          <a:ext cx="0" cy="0"/>
          <a:chOff x="0" y="0"/>
          <a:chExt cx="0" cy="0"/>
        </a:xfrm>
      </p:grpSpPr>
      <p:sp>
        <p:nvSpPr>
          <p:cNvPr name="TextBox 2" id="2"/>
          <p:cNvSpPr txBox="true"/>
          <p:nvPr/>
        </p:nvSpPr>
        <p:spPr>
          <a:xfrm rot="0">
            <a:off x="741255" y="1970093"/>
            <a:ext cx="6795234" cy="7612951"/>
          </a:xfrm>
          <a:prstGeom prst="rect">
            <a:avLst/>
          </a:prstGeom>
        </p:spPr>
        <p:txBody>
          <a:bodyPr anchor="t" rtlCol="false" tIns="0" lIns="0" bIns="0" rIns="0">
            <a:spAutoFit/>
          </a:bodyPr>
          <a:lstStyle/>
          <a:p>
            <a:pPr algn="just" marL="670033" indent="-335016" lvl="1">
              <a:lnSpc>
                <a:spcPts val="4344"/>
              </a:lnSpc>
              <a:buFont typeface="Arial"/>
              <a:buChar char="•"/>
            </a:pPr>
            <a:r>
              <a:rPr lang="en-US" sz="3103">
                <a:solidFill>
                  <a:srgbClr val="000000"/>
                </a:solidFill>
                <a:latin typeface="Bloc Heavy"/>
              </a:rPr>
              <a:t>Aile İçi İletişim </a:t>
            </a:r>
          </a:p>
          <a:p>
            <a:pPr algn="just" marL="670033" indent="-335016" lvl="1">
              <a:lnSpc>
                <a:spcPts val="4344"/>
              </a:lnSpc>
              <a:buFont typeface="Arial"/>
              <a:buChar char="•"/>
            </a:pPr>
            <a:r>
              <a:rPr lang="en-US" sz="3103">
                <a:solidFill>
                  <a:srgbClr val="000000"/>
                </a:solidFill>
                <a:latin typeface="Bloc Heavy"/>
              </a:rPr>
              <a:t>Genetik ve Biyoteknoloji</a:t>
            </a:r>
          </a:p>
          <a:p>
            <a:pPr algn="just" marL="670033" indent="-335016" lvl="1">
              <a:lnSpc>
                <a:spcPts val="4344"/>
              </a:lnSpc>
              <a:buFont typeface="Arial"/>
              <a:buChar char="•"/>
            </a:pPr>
            <a:r>
              <a:rPr lang="en-US" sz="3103">
                <a:solidFill>
                  <a:srgbClr val="000000"/>
                </a:solidFill>
                <a:latin typeface="Bloc Heavy"/>
              </a:rPr>
              <a:t>Oyun ve Oyunlaştırma</a:t>
            </a:r>
          </a:p>
          <a:p>
            <a:pPr algn="just" marL="670033" indent="-335016" lvl="1">
              <a:lnSpc>
                <a:spcPts val="4344"/>
              </a:lnSpc>
              <a:buFont typeface="Arial"/>
              <a:buChar char="•"/>
            </a:pPr>
            <a:r>
              <a:rPr lang="en-US" sz="3103">
                <a:solidFill>
                  <a:srgbClr val="000000"/>
                </a:solidFill>
                <a:latin typeface="Bloc Heavy"/>
              </a:rPr>
              <a:t>Akıllı Ulaşım Sistemleri </a:t>
            </a:r>
          </a:p>
          <a:p>
            <a:pPr algn="just" marL="670033" indent="-335016" lvl="1">
              <a:lnSpc>
                <a:spcPts val="4344"/>
              </a:lnSpc>
              <a:buFont typeface="Arial"/>
              <a:buChar char="•"/>
            </a:pPr>
            <a:r>
              <a:rPr lang="en-US" sz="3103">
                <a:solidFill>
                  <a:srgbClr val="000000"/>
                </a:solidFill>
                <a:latin typeface="Bloc Heavy"/>
              </a:rPr>
              <a:t>Gıda ve Gıda Arzı Güvenliği </a:t>
            </a:r>
          </a:p>
          <a:p>
            <a:pPr algn="just" marL="670033" indent="-335016" lvl="1">
              <a:lnSpc>
                <a:spcPts val="4344"/>
              </a:lnSpc>
              <a:buFont typeface="Arial"/>
              <a:buChar char="•"/>
            </a:pPr>
            <a:r>
              <a:rPr lang="en-US" sz="3103">
                <a:solidFill>
                  <a:srgbClr val="000000"/>
                </a:solidFill>
                <a:latin typeface="Bloc Heavy"/>
              </a:rPr>
              <a:t>Özgün Algoritma Tasarımı</a:t>
            </a:r>
          </a:p>
          <a:p>
            <a:pPr algn="just" marL="670033" indent="-335016" lvl="1">
              <a:lnSpc>
                <a:spcPts val="4344"/>
              </a:lnSpc>
              <a:buFont typeface="Arial"/>
              <a:buChar char="•"/>
            </a:pPr>
            <a:r>
              <a:rPr lang="en-US" sz="3103">
                <a:solidFill>
                  <a:srgbClr val="000000"/>
                </a:solidFill>
                <a:latin typeface="Bloc Heavy"/>
              </a:rPr>
              <a:t>Artırılmış, Sanal ve Karma Gerçeklik </a:t>
            </a:r>
          </a:p>
          <a:p>
            <a:pPr algn="just" marL="670033" indent="-335016" lvl="1">
              <a:lnSpc>
                <a:spcPts val="4344"/>
              </a:lnSpc>
              <a:buFont typeface="Arial"/>
              <a:buChar char="•"/>
            </a:pPr>
            <a:r>
              <a:rPr lang="en-US" sz="3103">
                <a:solidFill>
                  <a:srgbClr val="000000"/>
                </a:solidFill>
                <a:latin typeface="Bloc Heavy"/>
              </a:rPr>
              <a:t>Giyilebilir Teknolojiler </a:t>
            </a:r>
          </a:p>
          <a:p>
            <a:pPr algn="just" marL="670033" indent="-335016" lvl="1">
              <a:lnSpc>
                <a:spcPts val="4344"/>
              </a:lnSpc>
              <a:buFont typeface="Arial"/>
              <a:buChar char="•"/>
            </a:pPr>
            <a:r>
              <a:rPr lang="en-US" sz="3103">
                <a:solidFill>
                  <a:srgbClr val="000000"/>
                </a:solidFill>
                <a:latin typeface="Bloc Heavy"/>
              </a:rPr>
              <a:t>Robotik ve Kodlama</a:t>
            </a:r>
          </a:p>
          <a:p>
            <a:pPr algn="just" marL="670033" indent="-335016" lvl="1">
              <a:lnSpc>
                <a:spcPts val="4344"/>
              </a:lnSpc>
              <a:buFont typeface="Arial"/>
              <a:buChar char="•"/>
            </a:pPr>
            <a:r>
              <a:rPr lang="en-US" sz="3103">
                <a:solidFill>
                  <a:srgbClr val="000000"/>
                </a:solidFill>
                <a:latin typeface="Bloc Heavy"/>
              </a:rPr>
              <a:t>Astronomi ve Astrofizik </a:t>
            </a:r>
          </a:p>
          <a:p>
            <a:pPr algn="just" marL="670033" indent="-335016" lvl="1">
              <a:lnSpc>
                <a:spcPts val="4344"/>
              </a:lnSpc>
              <a:buFont typeface="Arial"/>
              <a:buChar char="•"/>
            </a:pPr>
            <a:r>
              <a:rPr lang="en-US" sz="3103">
                <a:solidFill>
                  <a:srgbClr val="000000"/>
                </a:solidFill>
                <a:latin typeface="Bloc Heavy"/>
              </a:rPr>
              <a:t>Göç ve Uyum</a:t>
            </a:r>
          </a:p>
          <a:p>
            <a:pPr algn="just" marL="670033" indent="-335016" lvl="1">
              <a:lnSpc>
                <a:spcPts val="4344"/>
              </a:lnSpc>
              <a:buFont typeface="Arial"/>
              <a:buChar char="•"/>
            </a:pPr>
            <a:r>
              <a:rPr lang="en-US" sz="3103">
                <a:solidFill>
                  <a:srgbClr val="000000"/>
                </a:solidFill>
                <a:latin typeface="Bloc Heavy"/>
              </a:rPr>
              <a:t>Sağlıklı Beslenme</a:t>
            </a:r>
          </a:p>
          <a:p>
            <a:pPr algn="just" marL="670033" indent="-335016" lvl="1">
              <a:lnSpc>
                <a:spcPts val="4344"/>
              </a:lnSpc>
              <a:buFont typeface="Arial"/>
              <a:buChar char="•"/>
            </a:pPr>
            <a:r>
              <a:rPr lang="en-US" sz="3103">
                <a:solidFill>
                  <a:srgbClr val="000000"/>
                </a:solidFill>
                <a:latin typeface="Bloc Heavy"/>
              </a:rPr>
              <a:t>Atık Yönetimi ve Geri Dönüşüm </a:t>
            </a:r>
          </a:p>
        </p:txBody>
      </p:sp>
      <p:sp>
        <p:nvSpPr>
          <p:cNvPr name="TextBox 3" id="3"/>
          <p:cNvSpPr txBox="true"/>
          <p:nvPr/>
        </p:nvSpPr>
        <p:spPr>
          <a:xfrm rot="0">
            <a:off x="8942848" y="1790557"/>
            <a:ext cx="9345152" cy="8070903"/>
          </a:xfrm>
          <a:prstGeom prst="rect">
            <a:avLst/>
          </a:prstGeom>
        </p:spPr>
        <p:txBody>
          <a:bodyPr anchor="t" rtlCol="false" tIns="0" lIns="0" bIns="0" rIns="0">
            <a:spAutoFit/>
          </a:bodyPr>
          <a:lstStyle/>
          <a:p>
            <a:pPr marL="662209" indent="-331105" lvl="1">
              <a:lnSpc>
                <a:spcPts val="4294"/>
              </a:lnSpc>
              <a:buFont typeface="Arial"/>
              <a:buChar char="•"/>
            </a:pPr>
            <a:r>
              <a:rPr lang="en-US" sz="3067">
                <a:solidFill>
                  <a:srgbClr val="000000"/>
                </a:solidFill>
                <a:latin typeface="Bloc Heavy"/>
              </a:rPr>
              <a:t>Görsel ve İşitsel Sanatlar </a:t>
            </a:r>
          </a:p>
          <a:p>
            <a:pPr marL="662209" indent="-331105" lvl="1">
              <a:lnSpc>
                <a:spcPts val="4294"/>
              </a:lnSpc>
              <a:buFont typeface="Arial"/>
              <a:buChar char="•"/>
            </a:pPr>
            <a:r>
              <a:rPr lang="en-US" sz="3067">
                <a:solidFill>
                  <a:srgbClr val="000000"/>
                </a:solidFill>
                <a:latin typeface="Bloc Heavy"/>
              </a:rPr>
              <a:t>Sağlıklı Yaşam ve Spor</a:t>
            </a:r>
          </a:p>
          <a:p>
            <a:pPr marL="662209" indent="-331105" lvl="1">
              <a:lnSpc>
                <a:spcPts val="4294"/>
              </a:lnSpc>
              <a:buFont typeface="Arial"/>
              <a:buChar char="•"/>
            </a:pPr>
            <a:r>
              <a:rPr lang="en-US" sz="3067">
                <a:solidFill>
                  <a:srgbClr val="000000"/>
                </a:solidFill>
                <a:latin typeface="Bloc Heavy"/>
              </a:rPr>
              <a:t>Bağımlılık ve Bağımlılıkla Mücadele</a:t>
            </a:r>
          </a:p>
          <a:p>
            <a:pPr marL="662209" indent="-331105" lvl="1">
              <a:lnSpc>
                <a:spcPts val="4294"/>
              </a:lnSpc>
              <a:buFont typeface="Arial"/>
              <a:buChar char="•"/>
            </a:pPr>
            <a:r>
              <a:rPr lang="en-US" sz="3067">
                <a:solidFill>
                  <a:srgbClr val="000000"/>
                </a:solidFill>
                <a:latin typeface="Bloc Heavy"/>
              </a:rPr>
              <a:t>Görüntü ve Ses Tanıma Teknolojileri </a:t>
            </a:r>
          </a:p>
          <a:p>
            <a:pPr marL="662209" indent="-331105" lvl="1">
              <a:lnSpc>
                <a:spcPts val="4294"/>
              </a:lnSpc>
              <a:buFont typeface="Arial"/>
              <a:buChar char="•"/>
            </a:pPr>
            <a:r>
              <a:rPr lang="en-US" sz="3067">
                <a:solidFill>
                  <a:srgbClr val="000000"/>
                </a:solidFill>
                <a:latin typeface="Bloc Heavy"/>
              </a:rPr>
              <a:t>Salgın Hastalıklar ve Salgınla Mücadele</a:t>
            </a:r>
          </a:p>
          <a:p>
            <a:pPr marL="662209" indent="-331105" lvl="1">
              <a:lnSpc>
                <a:spcPts val="4294"/>
              </a:lnSpc>
              <a:buFont typeface="Arial"/>
              <a:buChar char="•"/>
            </a:pPr>
            <a:r>
              <a:rPr lang="en-US" sz="3067">
                <a:solidFill>
                  <a:srgbClr val="000000"/>
                </a:solidFill>
                <a:latin typeface="Bloc Heavy"/>
              </a:rPr>
              <a:t>Bilgisayarsız Kodlama</a:t>
            </a:r>
          </a:p>
          <a:p>
            <a:pPr marL="662209" indent="-331105" lvl="1">
              <a:lnSpc>
                <a:spcPts val="4294"/>
              </a:lnSpc>
              <a:buFont typeface="Arial"/>
              <a:buChar char="•"/>
            </a:pPr>
            <a:r>
              <a:rPr lang="en-US" sz="3067">
                <a:solidFill>
                  <a:srgbClr val="000000"/>
                </a:solidFill>
                <a:latin typeface="Bloc Heavy"/>
              </a:rPr>
              <a:t>Halk Sağlığı ve Koruyucu Sağlık Hizmetleri </a:t>
            </a:r>
          </a:p>
          <a:p>
            <a:pPr marL="662209" indent="-331105" lvl="1">
              <a:lnSpc>
                <a:spcPts val="4294"/>
              </a:lnSpc>
              <a:buFont typeface="Arial"/>
              <a:buChar char="•"/>
            </a:pPr>
            <a:r>
              <a:rPr lang="en-US" sz="3067">
                <a:solidFill>
                  <a:srgbClr val="000000"/>
                </a:solidFill>
                <a:latin typeface="Bloc Heavy"/>
              </a:rPr>
              <a:t>Siber Güvenlik</a:t>
            </a:r>
          </a:p>
          <a:p>
            <a:pPr marL="662209" indent="-331105" lvl="1">
              <a:lnSpc>
                <a:spcPts val="4294"/>
              </a:lnSpc>
              <a:buFont typeface="Arial"/>
              <a:buChar char="•"/>
            </a:pPr>
            <a:r>
              <a:rPr lang="en-US" sz="3067">
                <a:solidFill>
                  <a:srgbClr val="000000"/>
                </a:solidFill>
                <a:latin typeface="Bloc Heavy"/>
              </a:rPr>
              <a:t>Bilim İletişimi </a:t>
            </a:r>
          </a:p>
          <a:p>
            <a:pPr marL="662209" indent="-331105" lvl="1">
              <a:lnSpc>
                <a:spcPts val="4294"/>
              </a:lnSpc>
              <a:buFont typeface="Arial"/>
              <a:buChar char="•"/>
            </a:pPr>
            <a:r>
              <a:rPr lang="en-US" sz="3067">
                <a:solidFill>
                  <a:srgbClr val="000000"/>
                </a:solidFill>
                <a:latin typeface="Bloc Heavy"/>
              </a:rPr>
              <a:t>Havacılık ve Uzay Bilimleri </a:t>
            </a:r>
          </a:p>
          <a:p>
            <a:pPr marL="662209" indent="-331105" lvl="1">
              <a:lnSpc>
                <a:spcPts val="4294"/>
              </a:lnSpc>
              <a:buFont typeface="Arial"/>
              <a:buChar char="•"/>
            </a:pPr>
            <a:r>
              <a:rPr lang="en-US" sz="3067">
                <a:solidFill>
                  <a:srgbClr val="000000"/>
                </a:solidFill>
                <a:latin typeface="Bloc Heavy"/>
              </a:rPr>
              <a:t>Sorumlu Üretim ve Tüketim</a:t>
            </a:r>
          </a:p>
          <a:p>
            <a:pPr marL="662209" indent="-331105" lvl="1">
              <a:lnSpc>
                <a:spcPts val="4294"/>
              </a:lnSpc>
              <a:buFont typeface="Arial"/>
              <a:buChar char="•"/>
            </a:pPr>
            <a:r>
              <a:rPr lang="en-US" sz="3067">
                <a:solidFill>
                  <a:srgbClr val="000000"/>
                </a:solidFill>
                <a:latin typeface="Bloc Heavy"/>
              </a:rPr>
              <a:t>Bilim Tarihi ve Felsefesi</a:t>
            </a:r>
          </a:p>
          <a:p>
            <a:pPr marL="662209" indent="-331105" lvl="1">
              <a:lnSpc>
                <a:spcPts val="4294"/>
              </a:lnSpc>
              <a:buFont typeface="Arial"/>
              <a:buChar char="•"/>
            </a:pPr>
            <a:r>
              <a:rPr lang="en-US" sz="3067">
                <a:solidFill>
                  <a:srgbClr val="000000"/>
                </a:solidFill>
                <a:latin typeface="Bloc Heavy"/>
              </a:rPr>
              <a:t>Hazır Algoritma Uygulamaları</a:t>
            </a:r>
          </a:p>
          <a:p>
            <a:pPr marL="662209" indent="-331105" lvl="1">
              <a:lnSpc>
                <a:spcPts val="4294"/>
              </a:lnSpc>
              <a:buFont typeface="Arial"/>
              <a:buChar char="•"/>
            </a:pPr>
            <a:r>
              <a:rPr lang="en-US" sz="3067">
                <a:solidFill>
                  <a:srgbClr val="000000"/>
                </a:solidFill>
                <a:latin typeface="Bloc Heavy"/>
              </a:rPr>
              <a:t>STEAM (Fen, Teknoloji, Mühendislik, Sanat ve Matematik)</a:t>
            </a:r>
          </a:p>
        </p:txBody>
      </p:sp>
      <p:grpSp>
        <p:nvGrpSpPr>
          <p:cNvPr name="Group 4" id="4"/>
          <p:cNvGrpSpPr/>
          <p:nvPr/>
        </p:nvGrpSpPr>
        <p:grpSpPr>
          <a:xfrm rot="0">
            <a:off x="1028700" y="260754"/>
            <a:ext cx="14847208" cy="1304306"/>
            <a:chOff x="0" y="0"/>
            <a:chExt cx="3910376" cy="343521"/>
          </a:xfrm>
        </p:grpSpPr>
        <p:sp>
          <p:nvSpPr>
            <p:cNvPr name="Freeform 5" id="5"/>
            <p:cNvSpPr/>
            <p:nvPr/>
          </p:nvSpPr>
          <p:spPr>
            <a:xfrm flipH="false" flipV="false" rot="0">
              <a:off x="0" y="0"/>
              <a:ext cx="3910376" cy="343521"/>
            </a:xfrm>
            <a:custGeom>
              <a:avLst/>
              <a:gdLst/>
              <a:ahLst/>
              <a:cxnLst/>
              <a:rect r="r" b="b" t="t" l="l"/>
              <a:pathLst>
                <a:path h="343521" w="3910376">
                  <a:moveTo>
                    <a:pt x="3707176" y="0"/>
                  </a:moveTo>
                  <a:lnTo>
                    <a:pt x="203200" y="0"/>
                  </a:lnTo>
                  <a:lnTo>
                    <a:pt x="0" y="171760"/>
                  </a:lnTo>
                  <a:lnTo>
                    <a:pt x="203200" y="343521"/>
                  </a:lnTo>
                  <a:lnTo>
                    <a:pt x="3707176" y="343521"/>
                  </a:lnTo>
                  <a:lnTo>
                    <a:pt x="3910376" y="171760"/>
                  </a:lnTo>
                  <a:lnTo>
                    <a:pt x="3707176" y="0"/>
                  </a:lnTo>
                  <a:close/>
                </a:path>
              </a:pathLst>
            </a:custGeom>
            <a:solidFill>
              <a:srgbClr val="FFFFFF"/>
            </a:solidFill>
            <a:ln w="66675" cap="sq">
              <a:solidFill>
                <a:srgbClr val="000000"/>
              </a:solidFill>
              <a:prstDash val="solid"/>
              <a:miter/>
            </a:ln>
          </p:spPr>
        </p:sp>
        <p:sp>
          <p:nvSpPr>
            <p:cNvPr name="TextBox 6" id="6"/>
            <p:cNvSpPr txBox="true"/>
            <p:nvPr/>
          </p:nvSpPr>
          <p:spPr>
            <a:xfrm>
              <a:off x="152400" y="-38100"/>
              <a:ext cx="3605576" cy="381621"/>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5169019" y="211230"/>
            <a:ext cx="6609606" cy="1231903"/>
          </a:xfrm>
          <a:prstGeom prst="rect">
            <a:avLst/>
          </a:prstGeom>
        </p:spPr>
        <p:txBody>
          <a:bodyPr anchor="t" rtlCol="false" tIns="0" lIns="0" bIns="0" rIns="0">
            <a:spAutoFit/>
          </a:bodyPr>
          <a:lstStyle/>
          <a:p>
            <a:pPr algn="ctr">
              <a:lnSpc>
                <a:spcPts val="9799"/>
              </a:lnSpc>
              <a:spcBef>
                <a:spcPct val="0"/>
              </a:spcBef>
            </a:pPr>
            <a:r>
              <a:rPr lang="en-US" sz="6999">
                <a:solidFill>
                  <a:srgbClr val="000000"/>
                </a:solidFill>
                <a:latin typeface="Bloc"/>
              </a:rPr>
              <a:t>TEMATİK ALANLAR</a:t>
            </a:r>
          </a:p>
        </p:txBody>
      </p:sp>
    </p:spTree>
  </p:cSld>
  <p:clrMapOvr>
    <a:masterClrMapping/>
  </p:clrMapOvr>
</p:sld>
</file>

<file path=ppt/slides/slide36.xml><?xml version="1.0" encoding="utf-8"?>
<p:sld xmlns:p="http://schemas.openxmlformats.org/presentationml/2006/main" xmlns:a="http://schemas.openxmlformats.org/drawingml/2006/main">
  <p:cSld>
    <p:bg>
      <p:bgPr>
        <a:solidFill>
          <a:srgbClr val="ACDCFD"/>
        </a:solidFill>
      </p:bgPr>
    </p:bg>
    <p:spTree>
      <p:nvGrpSpPr>
        <p:cNvPr id="1" name=""/>
        <p:cNvGrpSpPr/>
        <p:nvPr/>
      </p:nvGrpSpPr>
      <p:grpSpPr>
        <a:xfrm>
          <a:off x="0" y="0"/>
          <a:ext cx="0" cy="0"/>
          <a:chOff x="0" y="0"/>
          <a:chExt cx="0" cy="0"/>
        </a:xfrm>
      </p:grpSpPr>
      <p:sp>
        <p:nvSpPr>
          <p:cNvPr name="TextBox 2" id="2"/>
          <p:cNvSpPr txBox="true"/>
          <p:nvPr/>
        </p:nvSpPr>
        <p:spPr>
          <a:xfrm rot="0">
            <a:off x="1028700" y="-85725"/>
            <a:ext cx="5854468" cy="10372725"/>
          </a:xfrm>
          <a:prstGeom prst="rect">
            <a:avLst/>
          </a:prstGeom>
        </p:spPr>
        <p:txBody>
          <a:bodyPr anchor="t" rtlCol="false" tIns="0" lIns="0" bIns="0" rIns="0">
            <a:spAutoFit/>
          </a:bodyPr>
          <a:lstStyle/>
          <a:p>
            <a:pPr marL="634130" indent="-317065" lvl="1">
              <a:lnSpc>
                <a:spcPts val="4112"/>
              </a:lnSpc>
              <a:buFont typeface="Arial"/>
              <a:buChar char="•"/>
            </a:pPr>
            <a:r>
              <a:rPr lang="en-US" sz="2937">
                <a:solidFill>
                  <a:srgbClr val="000000"/>
                </a:solidFill>
                <a:latin typeface="Bloc"/>
              </a:rPr>
              <a:t>Bilinçli Farkındalık ve Kariyer Bilinci </a:t>
            </a:r>
          </a:p>
          <a:p>
            <a:pPr marL="634130" indent="-317065" lvl="1">
              <a:lnSpc>
                <a:spcPts val="4112"/>
              </a:lnSpc>
              <a:buFont typeface="Arial"/>
              <a:buChar char="•"/>
            </a:pPr>
            <a:r>
              <a:rPr lang="en-US" sz="2937">
                <a:solidFill>
                  <a:srgbClr val="000000"/>
                </a:solidFill>
                <a:latin typeface="Bloc"/>
              </a:rPr>
              <a:t>Hidrojen Enerjisi </a:t>
            </a:r>
          </a:p>
          <a:p>
            <a:pPr marL="634130" indent="-317065" lvl="1">
              <a:lnSpc>
                <a:spcPts val="4112"/>
              </a:lnSpc>
              <a:buFont typeface="Arial"/>
              <a:buChar char="•"/>
            </a:pPr>
            <a:r>
              <a:rPr lang="en-US" sz="2937">
                <a:solidFill>
                  <a:srgbClr val="000000"/>
                </a:solidFill>
                <a:latin typeface="Bloc"/>
              </a:rPr>
              <a:t>Su Okuryazarlığı</a:t>
            </a:r>
          </a:p>
          <a:p>
            <a:pPr marL="634130" indent="-317065" lvl="1">
              <a:lnSpc>
                <a:spcPts val="4112"/>
              </a:lnSpc>
              <a:buFont typeface="Arial"/>
              <a:buChar char="•"/>
            </a:pPr>
            <a:r>
              <a:rPr lang="en-US" sz="2937">
                <a:solidFill>
                  <a:srgbClr val="000000"/>
                </a:solidFill>
                <a:latin typeface="Bloc"/>
              </a:rPr>
              <a:t>Biyoçeşitlilik </a:t>
            </a:r>
          </a:p>
          <a:p>
            <a:pPr marL="634130" indent="-317065" lvl="1">
              <a:lnSpc>
                <a:spcPts val="4112"/>
              </a:lnSpc>
              <a:buFont typeface="Arial"/>
              <a:buChar char="•"/>
            </a:pPr>
            <a:r>
              <a:rPr lang="en-US" sz="2937">
                <a:solidFill>
                  <a:srgbClr val="000000"/>
                </a:solidFill>
                <a:latin typeface="Bloc"/>
              </a:rPr>
              <a:t>İnsan Hakları ve Demokrasi </a:t>
            </a:r>
          </a:p>
          <a:p>
            <a:pPr marL="634130" indent="-317065" lvl="1">
              <a:lnSpc>
                <a:spcPts val="4112"/>
              </a:lnSpc>
              <a:buFont typeface="Arial"/>
              <a:buChar char="•"/>
            </a:pPr>
            <a:r>
              <a:rPr lang="en-US" sz="2937">
                <a:solidFill>
                  <a:srgbClr val="000000"/>
                </a:solidFill>
                <a:latin typeface="Bloc"/>
              </a:rPr>
              <a:t>Sürdürülebilir Şehirler ve Toplumlar</a:t>
            </a:r>
          </a:p>
          <a:p>
            <a:pPr marL="634130" indent="-317065" lvl="1">
              <a:lnSpc>
                <a:spcPts val="4112"/>
              </a:lnSpc>
              <a:buFont typeface="Arial"/>
              <a:buChar char="•"/>
            </a:pPr>
            <a:r>
              <a:rPr lang="en-US" sz="2937">
                <a:solidFill>
                  <a:srgbClr val="000000"/>
                </a:solidFill>
                <a:latin typeface="Bloc"/>
              </a:rPr>
              <a:t>Biyomedikal Cihaz Teknolojileri </a:t>
            </a:r>
          </a:p>
          <a:p>
            <a:pPr marL="634130" indent="-317065" lvl="1">
              <a:lnSpc>
                <a:spcPts val="4112"/>
              </a:lnSpc>
              <a:buFont typeface="Arial"/>
              <a:buChar char="•"/>
            </a:pPr>
            <a:r>
              <a:rPr lang="en-US" sz="2937">
                <a:solidFill>
                  <a:srgbClr val="000000"/>
                </a:solidFill>
                <a:latin typeface="Bloc"/>
              </a:rPr>
              <a:t>Jeotermal Enerji </a:t>
            </a:r>
          </a:p>
          <a:p>
            <a:pPr marL="634130" indent="-317065" lvl="1">
              <a:lnSpc>
                <a:spcPts val="4112"/>
              </a:lnSpc>
              <a:buFont typeface="Arial"/>
              <a:buChar char="•"/>
            </a:pPr>
            <a:r>
              <a:rPr lang="en-US" sz="2937">
                <a:solidFill>
                  <a:srgbClr val="000000"/>
                </a:solidFill>
                <a:latin typeface="Bloc"/>
              </a:rPr>
              <a:t>Tarım ve Hayvancılık Teknolojileri</a:t>
            </a:r>
          </a:p>
          <a:p>
            <a:pPr marL="634130" indent="-317065" lvl="1">
              <a:lnSpc>
                <a:spcPts val="4112"/>
              </a:lnSpc>
              <a:buFont typeface="Arial"/>
              <a:buChar char="•"/>
            </a:pPr>
            <a:r>
              <a:rPr lang="en-US" sz="2937">
                <a:solidFill>
                  <a:srgbClr val="000000"/>
                </a:solidFill>
                <a:latin typeface="Bloc"/>
              </a:rPr>
              <a:t>Biyotaklit </a:t>
            </a:r>
          </a:p>
          <a:p>
            <a:pPr marL="634130" indent="-317065" lvl="1">
              <a:lnSpc>
                <a:spcPts val="4112"/>
              </a:lnSpc>
              <a:buFont typeface="Arial"/>
              <a:buChar char="•"/>
            </a:pPr>
            <a:r>
              <a:rPr lang="en-US" sz="2937">
                <a:solidFill>
                  <a:srgbClr val="000000"/>
                </a:solidFill>
                <a:latin typeface="Bloc"/>
              </a:rPr>
              <a:t>Kültürel Miras </a:t>
            </a:r>
          </a:p>
          <a:p>
            <a:pPr marL="634130" indent="-317065" lvl="1">
              <a:lnSpc>
                <a:spcPts val="4112"/>
              </a:lnSpc>
              <a:buFont typeface="Arial"/>
              <a:buChar char="•"/>
            </a:pPr>
            <a:r>
              <a:rPr lang="en-US" sz="2937">
                <a:solidFill>
                  <a:srgbClr val="000000"/>
                </a:solidFill>
                <a:latin typeface="Bloc"/>
              </a:rPr>
              <a:t>Trafik ve Trafikte Saygı</a:t>
            </a:r>
          </a:p>
          <a:p>
            <a:pPr marL="634130" indent="-317065" lvl="1">
              <a:lnSpc>
                <a:spcPts val="4112"/>
              </a:lnSpc>
              <a:buFont typeface="Arial"/>
              <a:buChar char="•"/>
            </a:pPr>
            <a:r>
              <a:rPr lang="en-US" sz="2937">
                <a:solidFill>
                  <a:srgbClr val="000000"/>
                </a:solidFill>
                <a:latin typeface="Bloc"/>
              </a:rPr>
              <a:t>Çevre ve Çevreyi Koruma </a:t>
            </a:r>
          </a:p>
          <a:p>
            <a:pPr marL="634130" indent="-317065" lvl="1">
              <a:lnSpc>
                <a:spcPts val="4112"/>
              </a:lnSpc>
              <a:buFont typeface="Arial"/>
              <a:buChar char="•"/>
            </a:pPr>
            <a:r>
              <a:rPr lang="en-US" sz="2937">
                <a:solidFill>
                  <a:srgbClr val="000000"/>
                </a:solidFill>
                <a:latin typeface="Bloc"/>
              </a:rPr>
              <a:t>Küresel Isınma ve İklim Değişikliği </a:t>
            </a:r>
          </a:p>
          <a:p>
            <a:pPr marL="634130" indent="-317065" lvl="1">
              <a:lnSpc>
                <a:spcPts val="4112"/>
              </a:lnSpc>
              <a:buFont typeface="Arial"/>
              <a:buChar char="•"/>
            </a:pPr>
            <a:r>
              <a:rPr lang="en-US" sz="2937">
                <a:solidFill>
                  <a:srgbClr val="000000"/>
                </a:solidFill>
                <a:latin typeface="Bloc"/>
              </a:rPr>
              <a:t>Türk Dili ve Lehçeleri</a:t>
            </a:r>
          </a:p>
          <a:p>
            <a:pPr marL="634130" indent="-317065" lvl="1">
              <a:lnSpc>
                <a:spcPts val="4112"/>
              </a:lnSpc>
              <a:buFont typeface="Arial"/>
              <a:buChar char="•"/>
            </a:pPr>
            <a:r>
              <a:rPr lang="en-US" sz="2937">
                <a:solidFill>
                  <a:srgbClr val="000000"/>
                </a:solidFill>
                <a:latin typeface="Bloc"/>
              </a:rPr>
              <a:t>Değerler Eğitimi </a:t>
            </a:r>
          </a:p>
          <a:p>
            <a:pPr marL="634130" indent="-317065" lvl="1">
              <a:lnSpc>
                <a:spcPts val="4112"/>
              </a:lnSpc>
              <a:buFont typeface="Arial"/>
              <a:buChar char="•"/>
            </a:pPr>
            <a:r>
              <a:rPr lang="en-US" sz="2937">
                <a:solidFill>
                  <a:srgbClr val="000000"/>
                </a:solidFill>
                <a:latin typeface="Bloc"/>
              </a:rPr>
              <a:t>Malzeme Bilimi ve Nanoteknoloji</a:t>
            </a:r>
          </a:p>
          <a:p>
            <a:pPr marL="634130" indent="-317065" lvl="1">
              <a:lnSpc>
                <a:spcPts val="4112"/>
              </a:lnSpc>
              <a:buFont typeface="Arial"/>
              <a:buChar char="•"/>
            </a:pPr>
            <a:r>
              <a:rPr lang="en-US" sz="2937">
                <a:solidFill>
                  <a:srgbClr val="000000"/>
                </a:solidFill>
                <a:latin typeface="Bloc"/>
              </a:rPr>
              <a:t>Uzaktan Eğitim</a:t>
            </a:r>
          </a:p>
          <a:p>
            <a:pPr marL="634130" indent="-317065" lvl="1">
              <a:lnSpc>
                <a:spcPts val="4112"/>
              </a:lnSpc>
              <a:buFont typeface="Arial"/>
              <a:buChar char="•"/>
            </a:pPr>
            <a:r>
              <a:rPr lang="en-US" sz="2937">
                <a:solidFill>
                  <a:srgbClr val="000000"/>
                </a:solidFill>
                <a:latin typeface="Bloc"/>
              </a:rPr>
              <a:t>Dijital Dönüşüm </a:t>
            </a:r>
          </a:p>
          <a:p>
            <a:pPr marL="634130" indent="-317065" lvl="1">
              <a:lnSpc>
                <a:spcPts val="4112"/>
              </a:lnSpc>
              <a:buFont typeface="Arial"/>
              <a:buChar char="•"/>
            </a:pPr>
            <a:r>
              <a:rPr lang="en-US" sz="2937">
                <a:solidFill>
                  <a:srgbClr val="000000"/>
                </a:solidFill>
                <a:latin typeface="Bloc"/>
              </a:rPr>
              <a:t>Medya Okuryazarlığı </a:t>
            </a:r>
          </a:p>
        </p:txBody>
      </p:sp>
      <p:sp>
        <p:nvSpPr>
          <p:cNvPr name="TextBox 3" id="3"/>
          <p:cNvSpPr txBox="true"/>
          <p:nvPr/>
        </p:nvSpPr>
        <p:spPr>
          <a:xfrm rot="0">
            <a:off x="11072555" y="-85725"/>
            <a:ext cx="5319226" cy="10372725"/>
          </a:xfrm>
          <a:prstGeom prst="rect">
            <a:avLst/>
          </a:prstGeom>
        </p:spPr>
        <p:txBody>
          <a:bodyPr anchor="t" rtlCol="false" tIns="0" lIns="0" bIns="0" rIns="0">
            <a:spAutoFit/>
          </a:bodyPr>
          <a:lstStyle/>
          <a:p>
            <a:pPr marL="634130" indent="-317065" lvl="1">
              <a:lnSpc>
                <a:spcPts val="4112"/>
              </a:lnSpc>
              <a:buFont typeface="Arial"/>
              <a:buChar char="•"/>
            </a:pPr>
            <a:r>
              <a:rPr lang="en-US" sz="2937">
                <a:solidFill>
                  <a:srgbClr val="000000"/>
                </a:solidFill>
                <a:latin typeface="Bloc"/>
              </a:rPr>
              <a:t>Veri Madenciliği</a:t>
            </a:r>
          </a:p>
          <a:p>
            <a:pPr marL="634130" indent="-317065" lvl="1">
              <a:lnSpc>
                <a:spcPts val="4112"/>
              </a:lnSpc>
              <a:buFont typeface="Arial"/>
              <a:buChar char="•"/>
            </a:pPr>
            <a:r>
              <a:rPr lang="en-US" sz="2937">
                <a:solidFill>
                  <a:srgbClr val="000000"/>
                </a:solidFill>
                <a:latin typeface="Bloc"/>
              </a:rPr>
              <a:t>Dijital Oyun Tasarımı </a:t>
            </a:r>
          </a:p>
          <a:p>
            <a:pPr marL="634130" indent="-317065" lvl="1">
              <a:lnSpc>
                <a:spcPts val="4112"/>
              </a:lnSpc>
              <a:buFont typeface="Arial"/>
              <a:buChar char="•"/>
            </a:pPr>
            <a:r>
              <a:rPr lang="en-US" sz="2937">
                <a:solidFill>
                  <a:srgbClr val="000000"/>
                </a:solidFill>
                <a:latin typeface="Bloc"/>
              </a:rPr>
              <a:t>Metaverse </a:t>
            </a:r>
          </a:p>
          <a:p>
            <a:pPr marL="634130" indent="-317065" lvl="1">
              <a:lnSpc>
                <a:spcPts val="4112"/>
              </a:lnSpc>
              <a:buFont typeface="Arial"/>
              <a:buChar char="•"/>
            </a:pPr>
            <a:r>
              <a:rPr lang="en-US" sz="2937">
                <a:solidFill>
                  <a:srgbClr val="000000"/>
                </a:solidFill>
                <a:latin typeface="Bloc"/>
              </a:rPr>
              <a:t>Yabancı Dil Eğitimi</a:t>
            </a:r>
          </a:p>
          <a:p>
            <a:pPr marL="634130" indent="-317065" lvl="1">
              <a:lnSpc>
                <a:spcPts val="4112"/>
              </a:lnSpc>
              <a:buFont typeface="Arial"/>
              <a:buChar char="•"/>
            </a:pPr>
            <a:r>
              <a:rPr lang="en-US" sz="2937">
                <a:solidFill>
                  <a:srgbClr val="000000"/>
                </a:solidFill>
                <a:latin typeface="Bloc"/>
              </a:rPr>
              <a:t>Dil ve Edebiyat </a:t>
            </a:r>
          </a:p>
          <a:p>
            <a:pPr marL="634130" indent="-317065" lvl="1">
              <a:lnSpc>
                <a:spcPts val="4112"/>
              </a:lnSpc>
              <a:buFont typeface="Arial"/>
              <a:buChar char="•"/>
            </a:pPr>
            <a:r>
              <a:rPr lang="en-US" sz="2937">
                <a:solidFill>
                  <a:srgbClr val="000000"/>
                </a:solidFill>
                <a:latin typeface="Bloc"/>
              </a:rPr>
              <a:t>Milli Teknoloji Hamlesi</a:t>
            </a:r>
          </a:p>
          <a:p>
            <a:pPr marL="634130" indent="-317065" lvl="1">
              <a:lnSpc>
                <a:spcPts val="4112"/>
              </a:lnSpc>
              <a:buFont typeface="Arial"/>
              <a:buChar char="•"/>
            </a:pPr>
            <a:r>
              <a:rPr lang="en-US" sz="2937">
                <a:solidFill>
                  <a:srgbClr val="000000"/>
                </a:solidFill>
                <a:latin typeface="Bloc"/>
              </a:rPr>
              <a:t>Yapay Zekâ</a:t>
            </a:r>
          </a:p>
          <a:p>
            <a:pPr marL="634130" indent="-317065" lvl="1">
              <a:lnSpc>
                <a:spcPts val="4112"/>
              </a:lnSpc>
              <a:buFont typeface="Arial"/>
              <a:buChar char="•"/>
            </a:pPr>
            <a:r>
              <a:rPr lang="en-US" sz="2937">
                <a:solidFill>
                  <a:srgbClr val="000000"/>
                </a:solidFill>
                <a:latin typeface="Bloc"/>
              </a:rPr>
              <a:t>Doğal Afetler ve Afet Yönetimi </a:t>
            </a:r>
          </a:p>
          <a:p>
            <a:pPr marL="634130" indent="-317065" lvl="1">
              <a:lnSpc>
                <a:spcPts val="4112"/>
              </a:lnSpc>
              <a:buFont typeface="Arial"/>
              <a:buChar char="•"/>
            </a:pPr>
            <a:r>
              <a:rPr lang="en-US" sz="2937">
                <a:solidFill>
                  <a:srgbClr val="000000"/>
                </a:solidFill>
                <a:latin typeface="Bloc"/>
              </a:rPr>
              <a:t>Nesnelerin İnterneti </a:t>
            </a:r>
          </a:p>
          <a:p>
            <a:pPr marL="634130" indent="-317065" lvl="1">
              <a:lnSpc>
                <a:spcPts val="4112"/>
              </a:lnSpc>
              <a:buFont typeface="Arial"/>
              <a:buChar char="•"/>
            </a:pPr>
            <a:r>
              <a:rPr lang="en-US" sz="2937">
                <a:solidFill>
                  <a:srgbClr val="000000"/>
                </a:solidFill>
                <a:latin typeface="Bloc"/>
              </a:rPr>
              <a:t>Yaşamımızda İyilik, Nezaket ve</a:t>
            </a:r>
          </a:p>
          <a:p>
            <a:pPr>
              <a:lnSpc>
                <a:spcPts val="4112"/>
              </a:lnSpc>
            </a:pPr>
            <a:r>
              <a:rPr lang="en-US" sz="2937">
                <a:solidFill>
                  <a:srgbClr val="000000"/>
                </a:solidFill>
                <a:latin typeface="Bloc"/>
              </a:rPr>
              <a:t>Anlayış</a:t>
            </a:r>
          </a:p>
          <a:p>
            <a:pPr marL="634130" indent="-317065" lvl="1">
              <a:lnSpc>
                <a:spcPts val="4112"/>
              </a:lnSpc>
              <a:buFont typeface="Arial"/>
              <a:buChar char="•"/>
            </a:pPr>
            <a:r>
              <a:rPr lang="en-US" sz="2937">
                <a:solidFill>
                  <a:srgbClr val="000000"/>
                </a:solidFill>
                <a:latin typeface="Bloc"/>
              </a:rPr>
              <a:t>Doğal Miras ve Doğal Kaynaklar</a:t>
            </a:r>
          </a:p>
          <a:p>
            <a:pPr marL="634130" indent="-317065" lvl="1">
              <a:lnSpc>
                <a:spcPts val="4112"/>
              </a:lnSpc>
              <a:buFont typeface="Arial"/>
              <a:buChar char="•"/>
            </a:pPr>
            <a:r>
              <a:rPr lang="en-US" sz="2937">
                <a:solidFill>
                  <a:srgbClr val="000000"/>
                </a:solidFill>
                <a:latin typeface="Bloc"/>
              </a:rPr>
              <a:t>Nükleer Enerji </a:t>
            </a:r>
          </a:p>
          <a:p>
            <a:pPr marL="634130" indent="-317065" lvl="1">
              <a:lnSpc>
                <a:spcPts val="4112"/>
              </a:lnSpc>
              <a:buFont typeface="Arial"/>
              <a:buChar char="•"/>
            </a:pPr>
            <a:r>
              <a:rPr lang="en-US" sz="2937">
                <a:solidFill>
                  <a:srgbClr val="000000"/>
                </a:solidFill>
                <a:latin typeface="Bloc"/>
              </a:rPr>
              <a:t>Yenilenebilir Enerji</a:t>
            </a:r>
          </a:p>
          <a:p>
            <a:pPr marL="634130" indent="-317065" lvl="1">
              <a:lnSpc>
                <a:spcPts val="4112"/>
              </a:lnSpc>
              <a:buFont typeface="Arial"/>
              <a:buChar char="•"/>
            </a:pPr>
            <a:r>
              <a:rPr lang="en-US" sz="2937">
                <a:solidFill>
                  <a:srgbClr val="000000"/>
                </a:solidFill>
                <a:latin typeface="Bloc"/>
              </a:rPr>
              <a:t>Ekolojik Denge </a:t>
            </a:r>
          </a:p>
          <a:p>
            <a:pPr marL="634130" indent="-317065" lvl="1">
              <a:lnSpc>
                <a:spcPts val="4112"/>
              </a:lnSpc>
              <a:buFont typeface="Arial"/>
              <a:buChar char="•"/>
            </a:pPr>
            <a:r>
              <a:rPr lang="en-US" sz="2937">
                <a:solidFill>
                  <a:srgbClr val="000000"/>
                </a:solidFill>
                <a:latin typeface="Bloc"/>
              </a:rPr>
              <a:t>Okul Dışı Öğrenme Ortamları </a:t>
            </a:r>
          </a:p>
          <a:p>
            <a:pPr marL="634130" indent="-317065" lvl="1">
              <a:lnSpc>
                <a:spcPts val="4112"/>
              </a:lnSpc>
              <a:buFont typeface="Arial"/>
              <a:buChar char="•"/>
            </a:pPr>
            <a:r>
              <a:rPr lang="en-US" sz="2937">
                <a:solidFill>
                  <a:srgbClr val="000000"/>
                </a:solidFill>
                <a:latin typeface="Bloc"/>
              </a:rPr>
              <a:t>Yer ve Deniz Bilimleri</a:t>
            </a:r>
          </a:p>
          <a:p>
            <a:pPr marL="634130" indent="-317065" lvl="1">
              <a:lnSpc>
                <a:spcPts val="4112"/>
              </a:lnSpc>
              <a:buFont typeface="Arial"/>
              <a:buChar char="•"/>
            </a:pPr>
            <a:r>
              <a:rPr lang="en-US" sz="2937">
                <a:solidFill>
                  <a:srgbClr val="000000"/>
                </a:solidFill>
                <a:latin typeface="Bloc"/>
              </a:rPr>
              <a:t>Finansal Okuryazarlık</a:t>
            </a:r>
          </a:p>
          <a:p>
            <a:pPr marL="634130" indent="-317065" lvl="1">
              <a:lnSpc>
                <a:spcPts val="4112"/>
              </a:lnSpc>
              <a:buFont typeface="Arial"/>
              <a:buChar char="•"/>
            </a:pPr>
            <a:r>
              <a:rPr lang="en-US" sz="2937">
                <a:solidFill>
                  <a:srgbClr val="000000"/>
                </a:solidFill>
                <a:latin typeface="Bloc"/>
              </a:rPr>
              <a:t>Orman ve Ormanları Koruma </a:t>
            </a:r>
          </a:p>
          <a:p>
            <a:pPr marL="634130" indent="-317065" lvl="1">
              <a:lnSpc>
                <a:spcPts val="4112"/>
              </a:lnSpc>
              <a:buFont typeface="Arial"/>
              <a:buChar char="•"/>
            </a:pPr>
            <a:r>
              <a:rPr lang="en-US" sz="2937">
                <a:solidFill>
                  <a:srgbClr val="000000"/>
                </a:solidFill>
                <a:latin typeface="Bloc"/>
              </a:rPr>
              <a:t>Yoksullukla Mücadele</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ACDCFD"/>
        </a:solidFill>
      </p:bgPr>
    </p:bg>
    <p:spTree>
      <p:nvGrpSpPr>
        <p:cNvPr id="1" name=""/>
        <p:cNvGrpSpPr/>
        <p:nvPr/>
      </p:nvGrpSpPr>
      <p:grpSpPr>
        <a:xfrm>
          <a:off x="0" y="0"/>
          <a:ext cx="0" cy="0"/>
          <a:chOff x="0" y="0"/>
          <a:chExt cx="0" cy="0"/>
        </a:xfrm>
      </p:grpSpPr>
      <p:grpSp>
        <p:nvGrpSpPr>
          <p:cNvPr name="Group 2" id="2"/>
          <p:cNvGrpSpPr/>
          <p:nvPr/>
        </p:nvGrpSpPr>
        <p:grpSpPr>
          <a:xfrm rot="0">
            <a:off x="3072382" y="1028700"/>
            <a:ext cx="12143235" cy="1304306"/>
            <a:chOff x="0" y="0"/>
            <a:chExt cx="3198218" cy="343521"/>
          </a:xfrm>
        </p:grpSpPr>
        <p:sp>
          <p:nvSpPr>
            <p:cNvPr name="Freeform 3" id="3"/>
            <p:cNvSpPr/>
            <p:nvPr/>
          </p:nvSpPr>
          <p:spPr>
            <a:xfrm flipH="false" flipV="false" rot="0">
              <a:off x="0" y="0"/>
              <a:ext cx="3198218" cy="343521"/>
            </a:xfrm>
            <a:custGeom>
              <a:avLst/>
              <a:gdLst/>
              <a:ahLst/>
              <a:cxnLst/>
              <a:rect r="r" b="b" t="t" l="l"/>
              <a:pathLst>
                <a:path h="343521" w="3198218">
                  <a:moveTo>
                    <a:pt x="2995018" y="0"/>
                  </a:moveTo>
                  <a:lnTo>
                    <a:pt x="203200" y="0"/>
                  </a:lnTo>
                  <a:lnTo>
                    <a:pt x="0" y="171760"/>
                  </a:lnTo>
                  <a:lnTo>
                    <a:pt x="203200" y="343521"/>
                  </a:lnTo>
                  <a:lnTo>
                    <a:pt x="2995018" y="343521"/>
                  </a:lnTo>
                  <a:lnTo>
                    <a:pt x="3198218" y="171760"/>
                  </a:lnTo>
                  <a:lnTo>
                    <a:pt x="2995018" y="0"/>
                  </a:lnTo>
                  <a:close/>
                </a:path>
              </a:pathLst>
            </a:custGeom>
            <a:solidFill>
              <a:srgbClr val="FFFFFF"/>
            </a:solidFill>
            <a:ln w="66675" cap="sq">
              <a:solidFill>
                <a:srgbClr val="000000"/>
              </a:solidFill>
              <a:prstDash val="solid"/>
              <a:miter/>
            </a:ln>
          </p:spPr>
        </p:sp>
        <p:sp>
          <p:nvSpPr>
            <p:cNvPr name="TextBox 4" id="4"/>
            <p:cNvSpPr txBox="true"/>
            <p:nvPr/>
          </p:nvSpPr>
          <p:spPr>
            <a:xfrm>
              <a:off x="152400" y="-38100"/>
              <a:ext cx="2893418" cy="381621"/>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034912" y="1123331"/>
            <a:ext cx="16224388" cy="1009650"/>
          </a:xfrm>
          <a:prstGeom prst="rect">
            <a:avLst/>
          </a:prstGeom>
        </p:spPr>
        <p:txBody>
          <a:bodyPr anchor="t" rtlCol="false" tIns="0" lIns="0" bIns="0" rIns="0">
            <a:spAutoFit/>
          </a:bodyPr>
          <a:lstStyle/>
          <a:p>
            <a:pPr algn="ctr" marL="0" indent="0" lvl="0">
              <a:lnSpc>
                <a:spcPts val="7799"/>
              </a:lnSpc>
              <a:spcBef>
                <a:spcPct val="0"/>
              </a:spcBef>
            </a:pPr>
            <a:r>
              <a:rPr lang="en-US" sz="6499">
                <a:solidFill>
                  <a:srgbClr val="000000"/>
                </a:solidFill>
                <a:latin typeface="Bloc"/>
              </a:rPr>
              <a:t>DEĞERLENDİRME</a:t>
            </a:r>
          </a:p>
        </p:txBody>
      </p:sp>
      <p:sp>
        <p:nvSpPr>
          <p:cNvPr name="Freeform 6" id="6"/>
          <p:cNvSpPr/>
          <p:nvPr/>
        </p:nvSpPr>
        <p:spPr>
          <a:xfrm flipH="false" flipV="false" rot="-3209862">
            <a:off x="1602241" y="1041288"/>
            <a:ext cx="1187218" cy="1222790"/>
          </a:xfrm>
          <a:custGeom>
            <a:avLst/>
            <a:gdLst/>
            <a:ahLst/>
            <a:cxnLst/>
            <a:rect r="r" b="b" t="t" l="l"/>
            <a:pathLst>
              <a:path h="1222790" w="1187218">
                <a:moveTo>
                  <a:pt x="0" y="0"/>
                </a:moveTo>
                <a:lnTo>
                  <a:pt x="1187217" y="0"/>
                </a:lnTo>
                <a:lnTo>
                  <a:pt x="1187217" y="1222790"/>
                </a:lnTo>
                <a:lnTo>
                  <a:pt x="0" y="12227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7385160">
            <a:off x="15426354" y="1069458"/>
            <a:ext cx="1187218" cy="1222790"/>
          </a:xfrm>
          <a:custGeom>
            <a:avLst/>
            <a:gdLst/>
            <a:ahLst/>
            <a:cxnLst/>
            <a:rect r="r" b="b" t="t" l="l"/>
            <a:pathLst>
              <a:path h="1222790" w="1187218">
                <a:moveTo>
                  <a:pt x="0" y="0"/>
                </a:moveTo>
                <a:lnTo>
                  <a:pt x="1187218" y="0"/>
                </a:lnTo>
                <a:lnTo>
                  <a:pt x="1187218" y="1222790"/>
                </a:lnTo>
                <a:lnTo>
                  <a:pt x="0" y="12227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145493" y="2493537"/>
            <a:ext cx="4625411" cy="4695849"/>
          </a:xfrm>
          <a:custGeom>
            <a:avLst/>
            <a:gdLst/>
            <a:ahLst/>
            <a:cxnLst/>
            <a:rect r="r" b="b" t="t" l="l"/>
            <a:pathLst>
              <a:path h="4695849" w="4625411">
                <a:moveTo>
                  <a:pt x="0" y="0"/>
                </a:moveTo>
                <a:lnTo>
                  <a:pt x="4625411" y="0"/>
                </a:lnTo>
                <a:lnTo>
                  <a:pt x="4625411" y="4695848"/>
                </a:lnTo>
                <a:lnTo>
                  <a:pt x="0" y="4695848"/>
                </a:lnTo>
                <a:lnTo>
                  <a:pt x="0" y="0"/>
                </a:lnTo>
                <a:close/>
              </a:path>
            </a:pathLst>
          </a:custGeom>
          <a:blipFill>
            <a:blip r:embed="rId4"/>
            <a:stretch>
              <a:fillRect l="0" t="0" r="0" b="0"/>
            </a:stretch>
          </a:blipFill>
        </p:spPr>
      </p:sp>
      <p:sp>
        <p:nvSpPr>
          <p:cNvPr name="TextBox 9" id="9"/>
          <p:cNvSpPr txBox="true"/>
          <p:nvPr/>
        </p:nvSpPr>
        <p:spPr>
          <a:xfrm rot="0">
            <a:off x="6451253" y="8086324"/>
            <a:ext cx="4770617" cy="2114550"/>
          </a:xfrm>
          <a:prstGeom prst="rect">
            <a:avLst/>
          </a:prstGeom>
        </p:spPr>
        <p:txBody>
          <a:bodyPr anchor="t" rtlCol="false" tIns="0" lIns="0" bIns="0" rIns="0">
            <a:spAutoFit/>
          </a:bodyPr>
          <a:lstStyle/>
          <a:p>
            <a:pPr algn="ctr" marL="0" indent="0" lvl="0">
              <a:lnSpc>
                <a:spcPts val="4199"/>
              </a:lnSpc>
            </a:pPr>
            <a:r>
              <a:rPr lang="en-US" sz="3499">
                <a:solidFill>
                  <a:srgbClr val="000000"/>
                </a:solidFill>
                <a:latin typeface="Bloc"/>
              </a:rPr>
              <a:t>12 Bölge Koordinatörlüğü, final aşaması süreci ise BİDEB tarafından yürütülür.</a:t>
            </a:r>
          </a:p>
        </p:txBody>
      </p:sp>
      <p:sp>
        <p:nvSpPr>
          <p:cNvPr name="TextBox 10" id="10"/>
          <p:cNvSpPr txBox="true"/>
          <p:nvPr/>
        </p:nvSpPr>
        <p:spPr>
          <a:xfrm rot="0">
            <a:off x="484781" y="7322735"/>
            <a:ext cx="5286123" cy="638175"/>
          </a:xfrm>
          <a:prstGeom prst="rect">
            <a:avLst/>
          </a:prstGeom>
        </p:spPr>
        <p:txBody>
          <a:bodyPr anchor="t" rtlCol="false" tIns="0" lIns="0" bIns="0" rIns="0">
            <a:spAutoFit/>
          </a:bodyPr>
          <a:lstStyle/>
          <a:p>
            <a:pPr algn="ctr" marL="0" indent="0" lvl="0">
              <a:lnSpc>
                <a:spcPts val="4800"/>
              </a:lnSpc>
              <a:spcBef>
                <a:spcPct val="0"/>
              </a:spcBef>
            </a:pPr>
            <a:r>
              <a:rPr lang="en-US" sz="4000">
                <a:solidFill>
                  <a:srgbClr val="000000"/>
                </a:solidFill>
                <a:latin typeface="Bloc Heavy"/>
              </a:rPr>
              <a:t>ÖN-DEĞERLENDİRME</a:t>
            </a:r>
          </a:p>
        </p:txBody>
      </p:sp>
      <p:sp>
        <p:nvSpPr>
          <p:cNvPr name="TextBox 11" id="11"/>
          <p:cNvSpPr txBox="true"/>
          <p:nvPr/>
        </p:nvSpPr>
        <p:spPr>
          <a:xfrm rot="0">
            <a:off x="12315825" y="3929808"/>
            <a:ext cx="4746875" cy="1638300"/>
          </a:xfrm>
          <a:prstGeom prst="rect">
            <a:avLst/>
          </a:prstGeom>
        </p:spPr>
        <p:txBody>
          <a:bodyPr anchor="t" rtlCol="false" tIns="0" lIns="0" bIns="0" rIns="0">
            <a:spAutoFit/>
          </a:bodyPr>
          <a:lstStyle/>
          <a:p>
            <a:pPr algn="ctr" marL="0" indent="0" lvl="0">
              <a:lnSpc>
                <a:spcPts val="6359"/>
              </a:lnSpc>
              <a:spcBef>
                <a:spcPct val="0"/>
              </a:spcBef>
            </a:pPr>
            <a:r>
              <a:rPr lang="en-US" sz="5299">
                <a:solidFill>
                  <a:srgbClr val="000000"/>
                </a:solidFill>
                <a:latin typeface="Bloc Heavy"/>
              </a:rPr>
              <a:t>FİNAL AŞAMASI</a:t>
            </a:r>
          </a:p>
        </p:txBody>
      </p:sp>
      <p:sp>
        <p:nvSpPr>
          <p:cNvPr name="TextBox 12" id="12"/>
          <p:cNvSpPr txBox="true"/>
          <p:nvPr/>
        </p:nvSpPr>
        <p:spPr>
          <a:xfrm rot="0">
            <a:off x="6419290" y="2218706"/>
            <a:ext cx="5385495" cy="734061"/>
          </a:xfrm>
          <a:prstGeom prst="rect">
            <a:avLst/>
          </a:prstGeom>
        </p:spPr>
        <p:txBody>
          <a:bodyPr anchor="t" rtlCol="false" tIns="0" lIns="0" bIns="0" rIns="0">
            <a:spAutoFit/>
          </a:bodyPr>
          <a:lstStyle/>
          <a:p>
            <a:pPr algn="ctr">
              <a:lnSpc>
                <a:spcPts val="5739"/>
              </a:lnSpc>
              <a:spcBef>
                <a:spcPct val="0"/>
              </a:spcBef>
            </a:pPr>
            <a:r>
              <a:rPr lang="en-US" sz="4099">
                <a:solidFill>
                  <a:srgbClr val="000000"/>
                </a:solidFill>
                <a:latin typeface="Bloc"/>
              </a:rPr>
              <a:t>3 AŞAMADA GERÇEKLEŞİR</a:t>
            </a:r>
          </a:p>
        </p:txBody>
      </p:sp>
      <p:sp>
        <p:nvSpPr>
          <p:cNvPr name="TextBox 13" id="13"/>
          <p:cNvSpPr txBox="true"/>
          <p:nvPr/>
        </p:nvSpPr>
        <p:spPr>
          <a:xfrm rot="0">
            <a:off x="6451253" y="3902380"/>
            <a:ext cx="2495550" cy="3255257"/>
          </a:xfrm>
          <a:prstGeom prst="rect">
            <a:avLst/>
          </a:prstGeom>
        </p:spPr>
        <p:txBody>
          <a:bodyPr anchor="t" rtlCol="false" tIns="0" lIns="0" bIns="0" rIns="0">
            <a:spAutoFit/>
          </a:bodyPr>
          <a:lstStyle/>
          <a:p>
            <a:pPr algn="ctr">
              <a:lnSpc>
                <a:spcPts val="4326"/>
              </a:lnSpc>
              <a:spcBef>
                <a:spcPct val="0"/>
              </a:spcBef>
            </a:pPr>
            <a:r>
              <a:rPr lang="en-US" sz="3090">
                <a:solidFill>
                  <a:srgbClr val="FA707B"/>
                </a:solidFill>
                <a:latin typeface="Bloc"/>
              </a:rPr>
              <a:t>Adana, </a:t>
            </a:r>
          </a:p>
          <a:p>
            <a:pPr algn="ctr">
              <a:lnSpc>
                <a:spcPts val="4326"/>
              </a:lnSpc>
              <a:spcBef>
                <a:spcPct val="0"/>
              </a:spcBef>
            </a:pPr>
            <a:r>
              <a:rPr lang="en-US" sz="3090">
                <a:solidFill>
                  <a:srgbClr val="FA707B"/>
                </a:solidFill>
                <a:latin typeface="Bloc"/>
              </a:rPr>
              <a:t>Ankara, </a:t>
            </a:r>
          </a:p>
          <a:p>
            <a:pPr algn="ctr">
              <a:lnSpc>
                <a:spcPts val="4326"/>
              </a:lnSpc>
              <a:spcBef>
                <a:spcPct val="0"/>
              </a:spcBef>
            </a:pPr>
            <a:r>
              <a:rPr lang="en-US" sz="3090">
                <a:solidFill>
                  <a:srgbClr val="FA707B"/>
                </a:solidFill>
                <a:latin typeface="Bloc"/>
              </a:rPr>
              <a:t>Bursa, </a:t>
            </a:r>
          </a:p>
          <a:p>
            <a:pPr algn="ctr">
              <a:lnSpc>
                <a:spcPts val="4326"/>
              </a:lnSpc>
              <a:spcBef>
                <a:spcPct val="0"/>
              </a:spcBef>
            </a:pPr>
            <a:r>
              <a:rPr lang="en-US" sz="3090">
                <a:solidFill>
                  <a:srgbClr val="FA707B"/>
                </a:solidFill>
                <a:latin typeface="Bloc"/>
              </a:rPr>
              <a:t>Erzurum,</a:t>
            </a:r>
          </a:p>
          <a:p>
            <a:pPr algn="ctr">
              <a:lnSpc>
                <a:spcPts val="4326"/>
              </a:lnSpc>
              <a:spcBef>
                <a:spcPct val="0"/>
              </a:spcBef>
            </a:pPr>
            <a:r>
              <a:rPr lang="en-US" sz="3090">
                <a:solidFill>
                  <a:srgbClr val="FA707B"/>
                </a:solidFill>
                <a:latin typeface="Bloc"/>
              </a:rPr>
              <a:t>İstanbul-Asya, </a:t>
            </a:r>
          </a:p>
          <a:p>
            <a:pPr algn="ctr">
              <a:lnSpc>
                <a:spcPts val="4326"/>
              </a:lnSpc>
              <a:spcBef>
                <a:spcPct val="0"/>
              </a:spcBef>
            </a:pPr>
            <a:r>
              <a:rPr lang="en-US" sz="3090">
                <a:solidFill>
                  <a:srgbClr val="FA707B"/>
                </a:solidFill>
                <a:latin typeface="Bloc"/>
              </a:rPr>
              <a:t>İstanbul-Avrupa,</a:t>
            </a:r>
          </a:p>
        </p:txBody>
      </p:sp>
      <p:sp>
        <p:nvSpPr>
          <p:cNvPr name="TextBox 14" id="14"/>
          <p:cNvSpPr txBox="true"/>
          <p:nvPr/>
        </p:nvSpPr>
        <p:spPr>
          <a:xfrm rot="0">
            <a:off x="9144000" y="3929808"/>
            <a:ext cx="2495550" cy="3200400"/>
          </a:xfrm>
          <a:prstGeom prst="rect">
            <a:avLst/>
          </a:prstGeom>
        </p:spPr>
        <p:txBody>
          <a:bodyPr anchor="t" rtlCol="false" tIns="0" lIns="0" bIns="0" rIns="0">
            <a:spAutoFit/>
          </a:bodyPr>
          <a:lstStyle/>
          <a:p>
            <a:pPr algn="ctr">
              <a:lnSpc>
                <a:spcPts val="4200"/>
              </a:lnSpc>
              <a:spcBef>
                <a:spcPct val="0"/>
              </a:spcBef>
            </a:pPr>
            <a:r>
              <a:rPr lang="en-US" sz="3000">
                <a:solidFill>
                  <a:srgbClr val="FA707B"/>
                </a:solidFill>
                <a:latin typeface="Bloc"/>
              </a:rPr>
              <a:t>İzmir, </a:t>
            </a:r>
          </a:p>
          <a:p>
            <a:pPr algn="ctr">
              <a:lnSpc>
                <a:spcPts val="4200"/>
              </a:lnSpc>
              <a:spcBef>
                <a:spcPct val="0"/>
              </a:spcBef>
            </a:pPr>
            <a:r>
              <a:rPr lang="en-US" sz="3000">
                <a:solidFill>
                  <a:srgbClr val="FA707B"/>
                </a:solidFill>
                <a:latin typeface="Bloc"/>
              </a:rPr>
              <a:t>Kayseri, </a:t>
            </a:r>
          </a:p>
          <a:p>
            <a:pPr algn="ctr">
              <a:lnSpc>
                <a:spcPts val="4200"/>
              </a:lnSpc>
              <a:spcBef>
                <a:spcPct val="0"/>
              </a:spcBef>
            </a:pPr>
            <a:r>
              <a:rPr lang="en-US" sz="3000">
                <a:solidFill>
                  <a:srgbClr val="FA707B"/>
                </a:solidFill>
                <a:latin typeface="Bloc"/>
              </a:rPr>
              <a:t>Konya, </a:t>
            </a:r>
          </a:p>
          <a:p>
            <a:pPr algn="ctr">
              <a:lnSpc>
                <a:spcPts val="4200"/>
              </a:lnSpc>
              <a:spcBef>
                <a:spcPct val="0"/>
              </a:spcBef>
            </a:pPr>
            <a:r>
              <a:rPr lang="en-US" sz="3000">
                <a:solidFill>
                  <a:srgbClr val="FA707B"/>
                </a:solidFill>
                <a:latin typeface="Bloc"/>
              </a:rPr>
              <a:t>Malatya, </a:t>
            </a:r>
          </a:p>
          <a:p>
            <a:pPr algn="ctr">
              <a:lnSpc>
                <a:spcPts val="4200"/>
              </a:lnSpc>
              <a:spcBef>
                <a:spcPct val="0"/>
              </a:spcBef>
            </a:pPr>
            <a:r>
              <a:rPr lang="en-US" sz="3000">
                <a:solidFill>
                  <a:srgbClr val="FA707B"/>
                </a:solidFill>
                <a:latin typeface="Bloc"/>
              </a:rPr>
              <a:t>Samsun</a:t>
            </a:r>
          </a:p>
          <a:p>
            <a:pPr algn="ctr">
              <a:lnSpc>
                <a:spcPts val="4200"/>
              </a:lnSpc>
              <a:spcBef>
                <a:spcPct val="0"/>
              </a:spcBef>
            </a:pPr>
            <a:r>
              <a:rPr lang="en-US" sz="3000">
                <a:solidFill>
                  <a:srgbClr val="FA707B"/>
                </a:solidFill>
                <a:latin typeface="Bloc"/>
              </a:rPr>
              <a:t> Van </a:t>
            </a:r>
          </a:p>
        </p:txBody>
      </p:sp>
      <p:sp>
        <p:nvSpPr>
          <p:cNvPr name="TextBox 15" id="15"/>
          <p:cNvSpPr txBox="true"/>
          <p:nvPr/>
        </p:nvSpPr>
        <p:spPr>
          <a:xfrm rot="0">
            <a:off x="5770904" y="7250506"/>
            <a:ext cx="5868646" cy="799474"/>
          </a:xfrm>
          <a:prstGeom prst="rect">
            <a:avLst/>
          </a:prstGeom>
        </p:spPr>
        <p:txBody>
          <a:bodyPr anchor="t" rtlCol="false" tIns="0" lIns="0" bIns="0" rIns="0">
            <a:spAutoFit/>
          </a:bodyPr>
          <a:lstStyle/>
          <a:p>
            <a:pPr algn="ctr" marL="0" indent="0" lvl="0">
              <a:lnSpc>
                <a:spcPts val="5995"/>
              </a:lnSpc>
              <a:spcBef>
                <a:spcPct val="0"/>
              </a:spcBef>
            </a:pPr>
            <a:r>
              <a:rPr lang="en-US" sz="4995">
                <a:solidFill>
                  <a:srgbClr val="000000"/>
                </a:solidFill>
                <a:latin typeface="Bloc Heavy"/>
              </a:rPr>
              <a:t>BÖLGE AŞAMASI</a:t>
            </a:r>
          </a:p>
        </p:txBody>
      </p:sp>
      <p:sp>
        <p:nvSpPr>
          <p:cNvPr name="TextBox 16" id="16"/>
          <p:cNvSpPr txBox="true"/>
          <p:nvPr/>
        </p:nvSpPr>
        <p:spPr>
          <a:xfrm rot="0">
            <a:off x="11359023" y="5517130"/>
            <a:ext cx="6928977" cy="4152551"/>
          </a:xfrm>
          <a:prstGeom prst="rect">
            <a:avLst/>
          </a:prstGeom>
        </p:spPr>
        <p:txBody>
          <a:bodyPr anchor="t" rtlCol="false" tIns="0" lIns="0" bIns="0" rIns="0">
            <a:spAutoFit/>
          </a:bodyPr>
          <a:lstStyle/>
          <a:p>
            <a:pPr>
              <a:lnSpc>
                <a:spcPts val="4069"/>
              </a:lnSpc>
              <a:spcBef>
                <a:spcPct val="0"/>
              </a:spcBef>
            </a:pPr>
            <a:r>
              <a:rPr lang="en-US" sz="2907">
                <a:solidFill>
                  <a:srgbClr val="000000"/>
                </a:solidFill>
                <a:latin typeface="Bloc"/>
              </a:rPr>
              <a:t>    </a:t>
            </a:r>
            <a:r>
              <a:rPr lang="en-US" sz="2907">
                <a:solidFill>
                  <a:srgbClr val="000000"/>
                </a:solidFill>
                <a:latin typeface="Bloc"/>
              </a:rPr>
              <a:t>Öğrenciler tarafından Proje Rehberine göre hazırlanan ve başvuru sistemine yüklenen</a:t>
            </a:r>
          </a:p>
          <a:p>
            <a:pPr>
              <a:lnSpc>
                <a:spcPts val="4069"/>
              </a:lnSpc>
              <a:spcBef>
                <a:spcPct val="0"/>
              </a:spcBef>
            </a:pPr>
            <a:r>
              <a:rPr lang="en-US" sz="2907">
                <a:solidFill>
                  <a:srgbClr val="000000"/>
                </a:solidFill>
                <a:latin typeface="Bloc"/>
              </a:rPr>
              <a:t>projeler, ön değerlendirme aşamasında 12 bölgede her alan için oluşturulacak jüriler</a:t>
            </a:r>
          </a:p>
          <a:p>
            <a:pPr>
              <a:lnSpc>
                <a:spcPts val="4069"/>
              </a:lnSpc>
              <a:spcBef>
                <a:spcPct val="0"/>
              </a:spcBef>
            </a:pPr>
            <a:r>
              <a:rPr lang="en-US" sz="2907">
                <a:solidFill>
                  <a:srgbClr val="000000"/>
                </a:solidFill>
                <a:latin typeface="Bloc"/>
              </a:rPr>
              <a:t>tarafından öncelikle </a:t>
            </a:r>
            <a:r>
              <a:rPr lang="en-US" sz="2907">
                <a:solidFill>
                  <a:srgbClr val="000000"/>
                </a:solidFill>
                <a:latin typeface="Bloc Heavy"/>
              </a:rPr>
              <a:t>2.2. Başvuru Belgeleri ve Başvuru Yöntemi </a:t>
            </a:r>
            <a:r>
              <a:rPr lang="en-US" sz="2907">
                <a:solidFill>
                  <a:srgbClr val="000000"/>
                </a:solidFill>
                <a:latin typeface="Bloc"/>
              </a:rPr>
              <a:t>başlığı altında belirtilen hususlara göre şekilsel olarak değerlendirilir. </a:t>
            </a:r>
          </a:p>
        </p:txBody>
      </p:sp>
      <p:sp>
        <p:nvSpPr>
          <p:cNvPr name="TextBox 17" id="17"/>
          <p:cNvSpPr txBox="true"/>
          <p:nvPr/>
        </p:nvSpPr>
        <p:spPr>
          <a:xfrm rot="0">
            <a:off x="815137" y="8091404"/>
            <a:ext cx="4745906" cy="1995806"/>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Bloc"/>
              </a:rPr>
              <a:t>Ön değerlendirme sonucunda başarılı bulunan projeler, yarışmanın bölge aşamasına</a:t>
            </a:r>
          </a:p>
          <a:p>
            <a:pPr algn="ctr">
              <a:lnSpc>
                <a:spcPts val="3919"/>
              </a:lnSpc>
              <a:spcBef>
                <a:spcPct val="0"/>
              </a:spcBef>
            </a:pPr>
            <a:r>
              <a:rPr lang="en-US" sz="2799">
                <a:solidFill>
                  <a:srgbClr val="000000"/>
                </a:solidFill>
                <a:latin typeface="Bloc"/>
              </a:rPr>
              <a:t>davet edilir. </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ABDC2"/>
        </a:solidFill>
      </p:bgPr>
    </p:bg>
    <p:spTree>
      <p:nvGrpSpPr>
        <p:cNvPr id="1" name=""/>
        <p:cNvGrpSpPr/>
        <p:nvPr/>
      </p:nvGrpSpPr>
      <p:grpSpPr>
        <a:xfrm>
          <a:off x="0" y="0"/>
          <a:ext cx="0" cy="0"/>
          <a:chOff x="0" y="0"/>
          <a:chExt cx="0" cy="0"/>
        </a:xfrm>
      </p:grpSpPr>
      <p:sp>
        <p:nvSpPr>
          <p:cNvPr name="Freeform 2" id="2"/>
          <p:cNvSpPr/>
          <p:nvPr/>
        </p:nvSpPr>
        <p:spPr>
          <a:xfrm flipH="false" flipV="false" rot="0">
            <a:off x="744524" y="1891789"/>
            <a:ext cx="17335095" cy="5484096"/>
          </a:xfrm>
          <a:custGeom>
            <a:avLst/>
            <a:gdLst/>
            <a:ahLst/>
            <a:cxnLst/>
            <a:rect r="r" b="b" t="t" l="l"/>
            <a:pathLst>
              <a:path h="5484096" w="17335095">
                <a:moveTo>
                  <a:pt x="0" y="0"/>
                </a:moveTo>
                <a:lnTo>
                  <a:pt x="17335094" y="0"/>
                </a:lnTo>
                <a:lnTo>
                  <a:pt x="17335094" y="5484097"/>
                </a:lnTo>
                <a:lnTo>
                  <a:pt x="0" y="5484097"/>
                </a:lnTo>
                <a:lnTo>
                  <a:pt x="0" y="0"/>
                </a:lnTo>
                <a:close/>
              </a:path>
            </a:pathLst>
          </a:custGeom>
          <a:blipFill>
            <a:blip r:embed="rId2"/>
            <a:stretch>
              <a:fillRect l="0" t="0" r="0" b="0"/>
            </a:stretch>
          </a:blipFill>
        </p:spPr>
      </p:sp>
      <p:sp>
        <p:nvSpPr>
          <p:cNvPr name="TextBox 3" id="3"/>
          <p:cNvSpPr txBox="true"/>
          <p:nvPr/>
        </p:nvSpPr>
        <p:spPr>
          <a:xfrm rot="0">
            <a:off x="4886256" y="327025"/>
            <a:ext cx="8515487" cy="1231900"/>
          </a:xfrm>
          <a:prstGeom prst="rect">
            <a:avLst/>
          </a:prstGeom>
        </p:spPr>
        <p:txBody>
          <a:bodyPr anchor="t" rtlCol="false" tIns="0" lIns="0" bIns="0" rIns="0">
            <a:spAutoFit/>
          </a:bodyPr>
          <a:lstStyle/>
          <a:p>
            <a:pPr>
              <a:lnSpc>
                <a:spcPts val="9799"/>
              </a:lnSpc>
              <a:spcBef>
                <a:spcPct val="0"/>
              </a:spcBef>
            </a:pPr>
            <a:r>
              <a:rPr lang="en-US" sz="6999">
                <a:solidFill>
                  <a:srgbClr val="000000"/>
                </a:solidFill>
                <a:latin typeface="Bloc Heavy"/>
              </a:rPr>
              <a:t>YARIŞMA TAKVİMİ</a:t>
            </a:r>
          </a:p>
        </p:txBody>
      </p:sp>
      <p:sp>
        <p:nvSpPr>
          <p:cNvPr name="TextBox 4" id="4"/>
          <p:cNvSpPr txBox="true"/>
          <p:nvPr/>
        </p:nvSpPr>
        <p:spPr>
          <a:xfrm rot="0">
            <a:off x="1906594" y="7932731"/>
            <a:ext cx="15010954" cy="1799591"/>
          </a:xfrm>
          <a:prstGeom prst="rect">
            <a:avLst/>
          </a:prstGeom>
        </p:spPr>
        <p:txBody>
          <a:bodyPr anchor="t" rtlCol="false" tIns="0" lIns="0" bIns="0" rIns="0">
            <a:spAutoFit/>
          </a:bodyPr>
          <a:lstStyle/>
          <a:p>
            <a:pPr algn="ctr">
              <a:lnSpc>
                <a:spcPts val="4759"/>
              </a:lnSpc>
              <a:spcBef>
                <a:spcPct val="0"/>
              </a:spcBef>
            </a:pPr>
            <a:r>
              <a:rPr lang="en-US" sz="3399">
                <a:solidFill>
                  <a:srgbClr val="000000"/>
                </a:solidFill>
                <a:latin typeface="Bloc"/>
              </a:rPr>
              <a:t>Yarışma için yılda bir kez başvuru alınır. Yarışma süreçleri takvimi, Şekil 1’de özetlenmiştir.</a:t>
            </a:r>
          </a:p>
          <a:p>
            <a:pPr algn="ctr">
              <a:lnSpc>
                <a:spcPts val="4759"/>
              </a:lnSpc>
              <a:spcBef>
                <a:spcPct val="0"/>
              </a:spcBef>
            </a:pPr>
            <a:r>
              <a:rPr lang="en-US" sz="3399">
                <a:solidFill>
                  <a:srgbClr val="000000"/>
                </a:solidFill>
                <a:latin typeface="Bloc"/>
              </a:rPr>
              <a:t>Bölge ve final yarışmalarının düzenlenme tarihleri, yarışmanın web sayfasında ilan</a:t>
            </a:r>
          </a:p>
          <a:p>
            <a:pPr algn="ctr">
              <a:lnSpc>
                <a:spcPts val="4759"/>
              </a:lnSpc>
              <a:spcBef>
                <a:spcPct val="0"/>
              </a:spcBef>
            </a:pPr>
            <a:r>
              <a:rPr lang="en-US" sz="3399">
                <a:solidFill>
                  <a:srgbClr val="000000"/>
                </a:solidFill>
                <a:latin typeface="Bloc"/>
              </a:rPr>
              <a:t>edilecektir.</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23968" y="7513758"/>
            <a:ext cx="7064032" cy="2362036"/>
          </a:xfrm>
          <a:custGeom>
            <a:avLst/>
            <a:gdLst/>
            <a:ahLst/>
            <a:cxnLst/>
            <a:rect r="r" b="b" t="t" l="l"/>
            <a:pathLst>
              <a:path h="2362036" w="7064032">
                <a:moveTo>
                  <a:pt x="0" y="0"/>
                </a:moveTo>
                <a:lnTo>
                  <a:pt x="7064032" y="0"/>
                </a:lnTo>
                <a:lnTo>
                  <a:pt x="7064032" y="2362036"/>
                </a:lnTo>
                <a:lnTo>
                  <a:pt x="0" y="2362036"/>
                </a:lnTo>
                <a:lnTo>
                  <a:pt x="0" y="0"/>
                </a:lnTo>
                <a:close/>
              </a:path>
            </a:pathLst>
          </a:custGeom>
          <a:blipFill>
            <a:blip r:embed="rId2"/>
            <a:stretch>
              <a:fillRect l="0" t="0" r="0" b="0"/>
            </a:stretch>
          </a:blipFill>
        </p:spPr>
      </p:sp>
      <p:sp>
        <p:nvSpPr>
          <p:cNvPr name="Freeform 3" id="3"/>
          <p:cNvSpPr/>
          <p:nvPr/>
        </p:nvSpPr>
        <p:spPr>
          <a:xfrm flipH="false" flipV="false" rot="0">
            <a:off x="1027918" y="7000785"/>
            <a:ext cx="2678476" cy="2875010"/>
          </a:xfrm>
          <a:custGeom>
            <a:avLst/>
            <a:gdLst/>
            <a:ahLst/>
            <a:cxnLst/>
            <a:rect r="r" b="b" t="t" l="l"/>
            <a:pathLst>
              <a:path h="2875010" w="2678476">
                <a:moveTo>
                  <a:pt x="0" y="0"/>
                </a:moveTo>
                <a:lnTo>
                  <a:pt x="2678475" y="0"/>
                </a:lnTo>
                <a:lnTo>
                  <a:pt x="2678475" y="2875009"/>
                </a:lnTo>
                <a:lnTo>
                  <a:pt x="0" y="2875009"/>
                </a:lnTo>
                <a:lnTo>
                  <a:pt x="0" y="0"/>
                </a:lnTo>
                <a:close/>
              </a:path>
            </a:pathLst>
          </a:custGeom>
          <a:blipFill>
            <a:blip r:embed="rId3"/>
            <a:stretch>
              <a:fillRect l="0" t="0" r="0" b="0"/>
            </a:stretch>
          </a:blipFill>
        </p:spPr>
      </p:sp>
      <p:sp>
        <p:nvSpPr>
          <p:cNvPr name="Freeform 4" id="4"/>
          <p:cNvSpPr/>
          <p:nvPr/>
        </p:nvSpPr>
        <p:spPr>
          <a:xfrm flipH="false" flipV="false" rot="0">
            <a:off x="5261776" y="5423892"/>
            <a:ext cx="4116787" cy="4562772"/>
          </a:xfrm>
          <a:custGeom>
            <a:avLst/>
            <a:gdLst/>
            <a:ahLst/>
            <a:cxnLst/>
            <a:rect r="r" b="b" t="t" l="l"/>
            <a:pathLst>
              <a:path h="4562772" w="4116787">
                <a:moveTo>
                  <a:pt x="0" y="0"/>
                </a:moveTo>
                <a:lnTo>
                  <a:pt x="4116786" y="0"/>
                </a:lnTo>
                <a:lnTo>
                  <a:pt x="4116786" y="4562772"/>
                </a:lnTo>
                <a:lnTo>
                  <a:pt x="0" y="4562772"/>
                </a:lnTo>
                <a:lnTo>
                  <a:pt x="0" y="0"/>
                </a:lnTo>
                <a:close/>
              </a:path>
            </a:pathLst>
          </a:custGeom>
          <a:blipFill>
            <a:blip r:embed="rId4"/>
            <a:stretch>
              <a:fillRect l="0" t="0" r="0" b="0"/>
            </a:stretch>
          </a:blipFill>
        </p:spPr>
      </p:sp>
      <p:sp>
        <p:nvSpPr>
          <p:cNvPr name="TextBox 5" id="5"/>
          <p:cNvSpPr txBox="true"/>
          <p:nvPr/>
        </p:nvSpPr>
        <p:spPr>
          <a:xfrm rot="0">
            <a:off x="748912" y="3930097"/>
            <a:ext cx="17259300" cy="1493795"/>
          </a:xfrm>
          <a:prstGeom prst="rect">
            <a:avLst/>
          </a:prstGeom>
        </p:spPr>
        <p:txBody>
          <a:bodyPr anchor="t" rtlCol="false" tIns="0" lIns="0" bIns="0" rIns="0">
            <a:spAutoFit/>
          </a:bodyPr>
          <a:lstStyle/>
          <a:p>
            <a:pPr>
              <a:lnSpc>
                <a:spcPts val="5864"/>
              </a:lnSpc>
            </a:pPr>
            <a:r>
              <a:rPr lang="en-US" sz="4189" u="sng">
                <a:solidFill>
                  <a:srgbClr val="000000"/>
                </a:solidFill>
                <a:latin typeface="Bloc"/>
                <a:hlinkClick r:id="rId5" tooltip="https://tubitak.gov.tr/sites/default/files/26487/2204_b_cagri_metni_31.10.2023.pdf"/>
              </a:rPr>
              <a:t>https://tubitak.gov.tr/sites/default/files/26487/2204_b_cagri_metni_31.10.2023.pdf</a:t>
            </a:r>
          </a:p>
        </p:txBody>
      </p:sp>
      <p:sp>
        <p:nvSpPr>
          <p:cNvPr name="TextBox 6" id="6"/>
          <p:cNvSpPr txBox="true"/>
          <p:nvPr/>
        </p:nvSpPr>
        <p:spPr>
          <a:xfrm rot="0">
            <a:off x="2893481" y="933450"/>
            <a:ext cx="12501038" cy="1946911"/>
          </a:xfrm>
          <a:prstGeom prst="rect">
            <a:avLst/>
          </a:prstGeom>
        </p:spPr>
        <p:txBody>
          <a:bodyPr anchor="t" rtlCol="false" tIns="0" lIns="0" bIns="0" rIns="0">
            <a:spAutoFit/>
          </a:bodyPr>
          <a:lstStyle/>
          <a:p>
            <a:pPr algn="ctr">
              <a:lnSpc>
                <a:spcPts val="5039"/>
              </a:lnSpc>
              <a:spcBef>
                <a:spcPct val="0"/>
              </a:spcBef>
            </a:pPr>
            <a:r>
              <a:rPr lang="en-US" sz="3599">
                <a:solidFill>
                  <a:srgbClr val="000000"/>
                </a:solidFill>
                <a:latin typeface="Bloc Heavy"/>
              </a:rPr>
              <a:t>2204-B ORTAOKUL ÖĞRENCİLERİ ARAŞTIRMA PROJELERİ YARIŞMASI ÇAĞRI METNİNİN TAMAMINA ULAŞMAK İÇİN;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ABDC2"/>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66675" cap="sq">
              <a:solidFill>
                <a:srgbClr val="000000"/>
              </a:solidFill>
              <a:prstDash val="solid"/>
              <a:miter/>
            </a:ln>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true" flipV="false" rot="-9124991">
            <a:off x="14149436" y="-3022368"/>
            <a:ext cx="6219727" cy="6025361"/>
          </a:xfrm>
          <a:custGeom>
            <a:avLst/>
            <a:gdLst/>
            <a:ahLst/>
            <a:cxnLst/>
            <a:rect r="r" b="b" t="t" l="l"/>
            <a:pathLst>
              <a:path h="6025361" w="6219727">
                <a:moveTo>
                  <a:pt x="6219728" y="0"/>
                </a:moveTo>
                <a:lnTo>
                  <a:pt x="0" y="0"/>
                </a:lnTo>
                <a:lnTo>
                  <a:pt x="0" y="6025361"/>
                </a:lnTo>
                <a:lnTo>
                  <a:pt x="6219728" y="6025361"/>
                </a:lnTo>
                <a:lnTo>
                  <a:pt x="621972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799127">
            <a:off x="-1822596" y="7755987"/>
            <a:ext cx="5225318" cy="5062027"/>
          </a:xfrm>
          <a:custGeom>
            <a:avLst/>
            <a:gdLst/>
            <a:ahLst/>
            <a:cxnLst/>
            <a:rect r="r" b="b" t="t" l="l"/>
            <a:pathLst>
              <a:path h="5062027" w="5225318">
                <a:moveTo>
                  <a:pt x="0" y="0"/>
                </a:moveTo>
                <a:lnTo>
                  <a:pt x="5225318" y="0"/>
                </a:lnTo>
                <a:lnTo>
                  <a:pt x="5225318" y="5062026"/>
                </a:lnTo>
                <a:lnTo>
                  <a:pt x="0" y="50620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373913" y="3696774"/>
            <a:ext cx="13540174" cy="5410200"/>
          </a:xfrm>
          <a:prstGeom prst="rect">
            <a:avLst/>
          </a:prstGeom>
        </p:spPr>
        <p:txBody>
          <a:bodyPr anchor="t" rtlCol="false" tIns="0" lIns="0" bIns="0" rIns="0">
            <a:spAutoFit/>
          </a:bodyPr>
          <a:lstStyle/>
          <a:p>
            <a:pPr algn="just" marL="863596" indent="-431798" lvl="1">
              <a:lnSpc>
                <a:spcPts val="4799"/>
              </a:lnSpc>
              <a:buFont typeface="Arial"/>
              <a:buChar char="•"/>
            </a:pPr>
            <a:r>
              <a:rPr lang="en-US" sz="3999">
                <a:solidFill>
                  <a:srgbClr val="000000"/>
                </a:solidFill>
                <a:latin typeface="Krabuler"/>
                <a:sym typeface="Krabuler"/>
              </a:rPr>
              <a:t> Aynı ilde yer alan iki kurum/kuruluşun programa birlikte başvuru yapmalarına imkân sağlanmakta ve bu şekilde yapılan başvurulara değerlendirme aşamasında +1 puan verilmektedir. </a:t>
            </a:r>
          </a:p>
          <a:p>
            <a:pPr algn="just" marL="863596" indent="-431798" lvl="1">
              <a:lnSpc>
                <a:spcPts val="4799"/>
              </a:lnSpc>
              <a:buFont typeface="Arial"/>
              <a:buChar char="•"/>
            </a:pPr>
            <a:r>
              <a:rPr lang="en-US" sz="3999">
                <a:solidFill>
                  <a:srgbClr val="000000"/>
                </a:solidFill>
                <a:latin typeface="Krabuler"/>
                <a:sym typeface="Krabuler"/>
              </a:rPr>
              <a:t> Kurum/kuruluşlar programa en fazla 20 alt proje ile başvuruda bulunabilmektedir. </a:t>
            </a:r>
          </a:p>
          <a:p>
            <a:pPr algn="just" marL="863596" indent="-431798" lvl="1">
              <a:lnSpc>
                <a:spcPts val="4799"/>
              </a:lnSpc>
              <a:buFont typeface="Arial"/>
              <a:buChar char="•"/>
            </a:pPr>
            <a:r>
              <a:rPr lang="en-US" sz="3999">
                <a:solidFill>
                  <a:srgbClr val="000000"/>
                </a:solidFill>
                <a:latin typeface="Krabuler"/>
              </a:rPr>
              <a:t> Destek miktarı, bilim fuarı hazırlık desteği 2.500 TL (KDV dâhil) ve sergilenecek her bir alt proje için 300 TL (KDV dâhil) olarak güncellenmiştir.</a:t>
            </a:r>
          </a:p>
        </p:txBody>
      </p:sp>
      <p:grpSp>
        <p:nvGrpSpPr>
          <p:cNvPr name="Group 8" id="8"/>
          <p:cNvGrpSpPr/>
          <p:nvPr/>
        </p:nvGrpSpPr>
        <p:grpSpPr>
          <a:xfrm rot="0">
            <a:off x="2373913" y="2063794"/>
            <a:ext cx="13540174" cy="1304306"/>
            <a:chOff x="0" y="0"/>
            <a:chExt cx="3566136" cy="343521"/>
          </a:xfrm>
        </p:grpSpPr>
        <p:sp>
          <p:nvSpPr>
            <p:cNvPr name="Freeform 9" id="9"/>
            <p:cNvSpPr/>
            <p:nvPr/>
          </p:nvSpPr>
          <p:spPr>
            <a:xfrm flipH="false" flipV="false" rot="0">
              <a:off x="0" y="0"/>
              <a:ext cx="3566136" cy="343521"/>
            </a:xfrm>
            <a:custGeom>
              <a:avLst/>
              <a:gdLst/>
              <a:ahLst/>
              <a:cxnLst/>
              <a:rect r="r" b="b" t="t" l="l"/>
              <a:pathLst>
                <a:path h="343521" w="3566136">
                  <a:moveTo>
                    <a:pt x="3362936" y="0"/>
                  </a:moveTo>
                  <a:lnTo>
                    <a:pt x="203200" y="0"/>
                  </a:lnTo>
                  <a:lnTo>
                    <a:pt x="0" y="171760"/>
                  </a:lnTo>
                  <a:lnTo>
                    <a:pt x="203200" y="343521"/>
                  </a:lnTo>
                  <a:lnTo>
                    <a:pt x="3362936" y="343521"/>
                  </a:lnTo>
                  <a:lnTo>
                    <a:pt x="3566136" y="171760"/>
                  </a:lnTo>
                  <a:lnTo>
                    <a:pt x="3362936" y="0"/>
                  </a:lnTo>
                  <a:close/>
                </a:path>
              </a:pathLst>
            </a:custGeom>
            <a:solidFill>
              <a:srgbClr val="FFFFFF"/>
            </a:solidFill>
            <a:ln w="66675" cap="sq">
              <a:solidFill>
                <a:srgbClr val="000000"/>
              </a:solidFill>
              <a:prstDash val="solid"/>
              <a:miter/>
            </a:ln>
          </p:spPr>
        </p:sp>
        <p:sp>
          <p:nvSpPr>
            <p:cNvPr name="TextBox 10" id="10"/>
            <p:cNvSpPr txBox="true"/>
            <p:nvPr/>
          </p:nvSpPr>
          <p:spPr>
            <a:xfrm>
              <a:off x="152400" y="-38100"/>
              <a:ext cx="3261336" cy="381621"/>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2373913" y="2328597"/>
            <a:ext cx="13540174" cy="879475"/>
          </a:xfrm>
          <a:prstGeom prst="rect">
            <a:avLst/>
          </a:prstGeom>
        </p:spPr>
        <p:txBody>
          <a:bodyPr anchor="t" rtlCol="false" tIns="0" lIns="0" bIns="0" rIns="0">
            <a:spAutoFit/>
          </a:bodyPr>
          <a:lstStyle/>
          <a:p>
            <a:pPr algn="ctr" marL="0" indent="0" lvl="0">
              <a:lnSpc>
                <a:spcPts val="6500"/>
              </a:lnSpc>
            </a:pPr>
            <a:r>
              <a:rPr lang="en-US" sz="6500">
                <a:solidFill>
                  <a:srgbClr val="000000"/>
                </a:solidFill>
                <a:latin typeface="Bobby Jones"/>
              </a:rPr>
              <a:t>4006</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ABDC2"/>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000000">
                <a:alpha val="0"/>
              </a:srgbClr>
            </a:solidFill>
            <a:ln w="66675" cap="sq">
              <a:solidFill>
                <a:srgbClr val="000000"/>
              </a:solidFill>
              <a:prstDash val="solid"/>
              <a:miter/>
            </a:ln>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true" flipV="false" rot="-9124991">
            <a:off x="14149436" y="-3022368"/>
            <a:ext cx="6219727" cy="6025361"/>
          </a:xfrm>
          <a:custGeom>
            <a:avLst/>
            <a:gdLst/>
            <a:ahLst/>
            <a:cxnLst/>
            <a:rect r="r" b="b" t="t" l="l"/>
            <a:pathLst>
              <a:path h="6025361" w="6219727">
                <a:moveTo>
                  <a:pt x="6219728" y="0"/>
                </a:moveTo>
                <a:lnTo>
                  <a:pt x="0" y="0"/>
                </a:lnTo>
                <a:lnTo>
                  <a:pt x="0" y="6025361"/>
                </a:lnTo>
                <a:lnTo>
                  <a:pt x="6219728" y="6025361"/>
                </a:lnTo>
                <a:lnTo>
                  <a:pt x="621972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799127">
            <a:off x="-1822596" y="7755987"/>
            <a:ext cx="5225318" cy="5062027"/>
          </a:xfrm>
          <a:custGeom>
            <a:avLst/>
            <a:gdLst/>
            <a:ahLst/>
            <a:cxnLst/>
            <a:rect r="r" b="b" t="t" l="l"/>
            <a:pathLst>
              <a:path h="5062027" w="5225318">
                <a:moveTo>
                  <a:pt x="0" y="0"/>
                </a:moveTo>
                <a:lnTo>
                  <a:pt x="5225318" y="0"/>
                </a:lnTo>
                <a:lnTo>
                  <a:pt x="5225318" y="5062026"/>
                </a:lnTo>
                <a:lnTo>
                  <a:pt x="0" y="50620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724197" y="3885619"/>
            <a:ext cx="14839606" cy="4620269"/>
          </a:xfrm>
          <a:prstGeom prst="rect">
            <a:avLst/>
          </a:prstGeom>
        </p:spPr>
        <p:txBody>
          <a:bodyPr anchor="t" rtlCol="false" tIns="0" lIns="0" bIns="0" rIns="0">
            <a:spAutoFit/>
          </a:bodyPr>
          <a:lstStyle/>
          <a:p>
            <a:pPr algn="ctr">
              <a:lnSpc>
                <a:spcPts val="5261"/>
              </a:lnSpc>
            </a:pPr>
            <a:r>
              <a:rPr lang="en-US" sz="4384">
                <a:solidFill>
                  <a:srgbClr val="000000"/>
                </a:solidFill>
                <a:latin typeface="Krabuler"/>
                <a:sym typeface="Krabuler"/>
              </a:rPr>
              <a:t>Program ile 5-12. sınıf öğrencilerinin;  </a:t>
            </a:r>
          </a:p>
          <a:p>
            <a:pPr marL="946715" indent="-473358" lvl="1">
              <a:lnSpc>
                <a:spcPts val="5261"/>
              </a:lnSpc>
              <a:buFont typeface="Arial"/>
              <a:buChar char="•"/>
            </a:pPr>
            <a:r>
              <a:rPr lang="en-US" sz="4384">
                <a:solidFill>
                  <a:srgbClr val="000000"/>
                </a:solidFill>
                <a:latin typeface="Krabuler"/>
                <a:sym typeface="Krabuler"/>
              </a:rPr>
              <a:t>günlük hayatta karşılaşılan problemlere çözüm bulması, </a:t>
            </a:r>
          </a:p>
          <a:p>
            <a:pPr marL="946715" indent="-473358" lvl="1">
              <a:lnSpc>
                <a:spcPts val="5261"/>
              </a:lnSpc>
              <a:buFont typeface="Arial"/>
              <a:buChar char="•"/>
            </a:pPr>
            <a:r>
              <a:rPr lang="en-US" sz="4384">
                <a:solidFill>
                  <a:srgbClr val="000000"/>
                </a:solidFill>
                <a:latin typeface="Krabuler"/>
                <a:sym typeface="Krabuler"/>
              </a:rPr>
              <a:t>bilimsel çalışmalar gerçekleştirme konusunda teşvik edilmesi,</a:t>
            </a:r>
          </a:p>
          <a:p>
            <a:pPr marL="946715" indent="-473358" lvl="1">
              <a:lnSpc>
                <a:spcPts val="5261"/>
              </a:lnSpc>
              <a:buFont typeface="Arial"/>
              <a:buChar char="•"/>
            </a:pPr>
            <a:r>
              <a:rPr lang="en-US" sz="4384">
                <a:solidFill>
                  <a:srgbClr val="000000"/>
                </a:solidFill>
                <a:latin typeface="Krabuler"/>
                <a:sym typeface="Krabuler"/>
              </a:rPr>
              <a:t>bilimsel araştırma yöntemleri ve bilim etiğini öğrenmesi, </a:t>
            </a:r>
          </a:p>
          <a:p>
            <a:pPr marL="946715" indent="-473358" lvl="1">
              <a:lnSpc>
                <a:spcPts val="5261"/>
              </a:lnSpc>
              <a:buFont typeface="Arial"/>
              <a:buChar char="•"/>
            </a:pPr>
            <a:r>
              <a:rPr lang="en-US" sz="4384">
                <a:solidFill>
                  <a:srgbClr val="000000"/>
                </a:solidFill>
                <a:latin typeface="Krabuler"/>
                <a:sym typeface="Krabuler"/>
              </a:rPr>
              <a:t>bilimsel süreç ve yaşam becerilerini kazanması,  </a:t>
            </a:r>
          </a:p>
          <a:p>
            <a:pPr marL="946715" indent="-473358" lvl="1">
              <a:lnSpc>
                <a:spcPts val="5261"/>
              </a:lnSpc>
              <a:buFont typeface="Arial"/>
              <a:buChar char="•"/>
            </a:pPr>
            <a:r>
              <a:rPr lang="en-US" sz="4384">
                <a:solidFill>
                  <a:srgbClr val="000000"/>
                </a:solidFill>
                <a:latin typeface="Krabuler"/>
              </a:rPr>
              <a:t>takım çalışması içerisinde proje hazırlama konusunda yeni ortam ve olanaklarla karşılaşması amaçlanmaktadır.</a:t>
            </a:r>
          </a:p>
        </p:txBody>
      </p:sp>
      <p:grpSp>
        <p:nvGrpSpPr>
          <p:cNvPr name="Group 8" id="8"/>
          <p:cNvGrpSpPr/>
          <p:nvPr/>
        </p:nvGrpSpPr>
        <p:grpSpPr>
          <a:xfrm rot="0">
            <a:off x="2373913" y="2063794"/>
            <a:ext cx="13540174" cy="1304306"/>
            <a:chOff x="0" y="0"/>
            <a:chExt cx="3566136" cy="343521"/>
          </a:xfrm>
        </p:grpSpPr>
        <p:sp>
          <p:nvSpPr>
            <p:cNvPr name="Freeform 9" id="9"/>
            <p:cNvSpPr/>
            <p:nvPr/>
          </p:nvSpPr>
          <p:spPr>
            <a:xfrm flipH="false" flipV="false" rot="0">
              <a:off x="0" y="0"/>
              <a:ext cx="3566136" cy="343521"/>
            </a:xfrm>
            <a:custGeom>
              <a:avLst/>
              <a:gdLst/>
              <a:ahLst/>
              <a:cxnLst/>
              <a:rect r="r" b="b" t="t" l="l"/>
              <a:pathLst>
                <a:path h="343521" w="3566136">
                  <a:moveTo>
                    <a:pt x="3362936" y="0"/>
                  </a:moveTo>
                  <a:lnTo>
                    <a:pt x="203200" y="0"/>
                  </a:lnTo>
                  <a:lnTo>
                    <a:pt x="0" y="171760"/>
                  </a:lnTo>
                  <a:lnTo>
                    <a:pt x="203200" y="343521"/>
                  </a:lnTo>
                  <a:lnTo>
                    <a:pt x="3362936" y="343521"/>
                  </a:lnTo>
                  <a:lnTo>
                    <a:pt x="3566136" y="171760"/>
                  </a:lnTo>
                  <a:lnTo>
                    <a:pt x="3362936" y="0"/>
                  </a:lnTo>
                  <a:close/>
                </a:path>
              </a:pathLst>
            </a:custGeom>
            <a:solidFill>
              <a:srgbClr val="FFFFFF"/>
            </a:solidFill>
            <a:ln w="66675" cap="sq">
              <a:solidFill>
                <a:srgbClr val="000000"/>
              </a:solidFill>
              <a:prstDash val="solid"/>
              <a:miter/>
            </a:ln>
          </p:spPr>
        </p:sp>
        <p:sp>
          <p:nvSpPr>
            <p:cNvPr name="TextBox 10" id="10"/>
            <p:cNvSpPr txBox="true"/>
            <p:nvPr/>
          </p:nvSpPr>
          <p:spPr>
            <a:xfrm>
              <a:off x="152400" y="-38100"/>
              <a:ext cx="3261336" cy="381621"/>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2373913" y="2328597"/>
            <a:ext cx="13540174" cy="879475"/>
          </a:xfrm>
          <a:prstGeom prst="rect">
            <a:avLst/>
          </a:prstGeom>
        </p:spPr>
        <p:txBody>
          <a:bodyPr anchor="t" rtlCol="false" tIns="0" lIns="0" bIns="0" rIns="0">
            <a:spAutoFit/>
          </a:bodyPr>
          <a:lstStyle/>
          <a:p>
            <a:pPr algn="ctr" marL="0" indent="0" lvl="0">
              <a:lnSpc>
                <a:spcPts val="6500"/>
              </a:lnSpc>
            </a:pPr>
            <a:r>
              <a:rPr lang="en-US" sz="6500">
                <a:solidFill>
                  <a:srgbClr val="000000"/>
                </a:solidFill>
                <a:latin typeface="Bobby Jones"/>
              </a:rPr>
              <a:t>amaç</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CDCFD"/>
        </a:solidFill>
      </p:bgPr>
    </p:bg>
    <p:spTree>
      <p:nvGrpSpPr>
        <p:cNvPr id="1" name=""/>
        <p:cNvGrpSpPr/>
        <p:nvPr/>
      </p:nvGrpSpPr>
      <p:grpSpPr>
        <a:xfrm>
          <a:off x="0" y="0"/>
          <a:ext cx="0" cy="0"/>
          <a:chOff x="0" y="0"/>
          <a:chExt cx="0" cy="0"/>
        </a:xfrm>
      </p:grpSpPr>
      <p:sp>
        <p:nvSpPr>
          <p:cNvPr name="Freeform 2" id="2"/>
          <p:cNvSpPr/>
          <p:nvPr/>
        </p:nvSpPr>
        <p:spPr>
          <a:xfrm flipH="false" flipV="false" rot="-6251442">
            <a:off x="16484550" y="8336652"/>
            <a:ext cx="2049228" cy="2122553"/>
          </a:xfrm>
          <a:custGeom>
            <a:avLst/>
            <a:gdLst/>
            <a:ahLst/>
            <a:cxnLst/>
            <a:rect r="r" b="b" t="t" l="l"/>
            <a:pathLst>
              <a:path h="2122553" w="2049228">
                <a:moveTo>
                  <a:pt x="0" y="0"/>
                </a:moveTo>
                <a:lnTo>
                  <a:pt x="2049228" y="0"/>
                </a:lnTo>
                <a:lnTo>
                  <a:pt x="2049228" y="2122553"/>
                </a:lnTo>
                <a:lnTo>
                  <a:pt x="0" y="21225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798245">
            <a:off x="-225330" y="-455757"/>
            <a:ext cx="3193479" cy="3307746"/>
          </a:xfrm>
          <a:custGeom>
            <a:avLst/>
            <a:gdLst/>
            <a:ahLst/>
            <a:cxnLst/>
            <a:rect r="r" b="b" t="t" l="l"/>
            <a:pathLst>
              <a:path h="3307746" w="3193479">
                <a:moveTo>
                  <a:pt x="0" y="0"/>
                </a:moveTo>
                <a:lnTo>
                  <a:pt x="3193479" y="0"/>
                </a:lnTo>
                <a:lnTo>
                  <a:pt x="3193479" y="3307747"/>
                </a:lnTo>
                <a:lnTo>
                  <a:pt x="0" y="33077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5794568" y="434061"/>
            <a:ext cx="6698864" cy="1406820"/>
            <a:chOff x="0" y="0"/>
            <a:chExt cx="1635746" cy="343521"/>
          </a:xfrm>
        </p:grpSpPr>
        <p:sp>
          <p:nvSpPr>
            <p:cNvPr name="Freeform 5" id="5"/>
            <p:cNvSpPr/>
            <p:nvPr/>
          </p:nvSpPr>
          <p:spPr>
            <a:xfrm flipH="false" flipV="false" rot="0">
              <a:off x="0" y="0"/>
              <a:ext cx="1635746" cy="343521"/>
            </a:xfrm>
            <a:custGeom>
              <a:avLst/>
              <a:gdLst/>
              <a:ahLst/>
              <a:cxnLst/>
              <a:rect r="r" b="b" t="t" l="l"/>
              <a:pathLst>
                <a:path h="343521" w="1635746">
                  <a:moveTo>
                    <a:pt x="1432546" y="0"/>
                  </a:moveTo>
                  <a:lnTo>
                    <a:pt x="203200" y="0"/>
                  </a:lnTo>
                  <a:lnTo>
                    <a:pt x="0" y="171760"/>
                  </a:lnTo>
                  <a:lnTo>
                    <a:pt x="203200" y="343521"/>
                  </a:lnTo>
                  <a:lnTo>
                    <a:pt x="1432546" y="343521"/>
                  </a:lnTo>
                  <a:lnTo>
                    <a:pt x="1635746" y="171760"/>
                  </a:lnTo>
                  <a:lnTo>
                    <a:pt x="1432546" y="0"/>
                  </a:lnTo>
                  <a:close/>
                </a:path>
              </a:pathLst>
            </a:custGeom>
            <a:solidFill>
              <a:srgbClr val="FFFFFF"/>
            </a:solidFill>
            <a:ln w="66675" cap="sq">
              <a:solidFill>
                <a:srgbClr val="000000"/>
              </a:solidFill>
              <a:prstDash val="solid"/>
              <a:miter/>
            </a:ln>
          </p:spPr>
        </p:sp>
        <p:sp>
          <p:nvSpPr>
            <p:cNvPr name="TextBox 6" id="6"/>
            <p:cNvSpPr txBox="true"/>
            <p:nvPr/>
          </p:nvSpPr>
          <p:spPr>
            <a:xfrm>
              <a:off x="152400" y="-38100"/>
              <a:ext cx="1330946" cy="381621"/>
            </a:xfrm>
            <a:prstGeom prst="rect">
              <a:avLst/>
            </a:prstGeom>
          </p:spPr>
          <p:txBody>
            <a:bodyPr anchor="ctr" rtlCol="false" tIns="50800" lIns="50800" bIns="50800" rIns="50800"/>
            <a:lstStyle/>
            <a:p>
              <a:pPr algn="ctr">
                <a:lnSpc>
                  <a:spcPts val="2659"/>
                </a:lnSpc>
              </a:pPr>
            </a:p>
          </p:txBody>
        </p:sp>
      </p:grpSp>
      <p:graphicFrame>
        <p:nvGraphicFramePr>
          <p:cNvPr name="Table 7" id="7"/>
          <p:cNvGraphicFramePr>
            <a:graphicFrameLocks noGrp="true"/>
          </p:cNvGraphicFramePr>
          <p:nvPr/>
        </p:nvGraphicFramePr>
        <p:xfrm>
          <a:off x="1371410" y="1840881"/>
          <a:ext cx="15929919" cy="8175810"/>
        </p:xfrm>
        <a:graphic>
          <a:graphicData uri="http://schemas.openxmlformats.org/drawingml/2006/table">
            <a:tbl>
              <a:tblPr/>
              <a:tblGrid>
                <a:gridCol w="5309973"/>
                <a:gridCol w="5309973"/>
                <a:gridCol w="5309973"/>
              </a:tblGrid>
              <a:tr h="1632167">
                <a:tc>
                  <a:txBody>
                    <a:bodyPr anchor="t" rtlCol="false"/>
                    <a:lstStyle/>
                    <a:p>
                      <a:pPr algn="ctr">
                        <a:lnSpc>
                          <a:spcPts val="6859"/>
                        </a:lnSpc>
                        <a:defRPr/>
                      </a:pPr>
                      <a:r>
                        <a:rPr lang="en-US" sz="4899">
                          <a:solidFill>
                            <a:srgbClr val="000000"/>
                          </a:solidFill>
                          <a:latin typeface="Bloc Heavy"/>
                        </a:rPr>
                        <a:t>BİYOLOJİ</a:t>
                      </a:r>
                      <a:endParaRPr lang="en-US" sz="1100"/>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a:txBody>
                    <a:bodyPr anchor="t" rtlCol="false"/>
                    <a:lstStyle/>
                    <a:p>
                      <a:pPr algn="ctr">
                        <a:lnSpc>
                          <a:spcPts val="6859"/>
                        </a:lnSpc>
                        <a:defRPr/>
                      </a:pPr>
                      <a:r>
                        <a:rPr lang="en-US" sz="4899">
                          <a:solidFill>
                            <a:srgbClr val="000000"/>
                          </a:solidFill>
                          <a:latin typeface="Bloc Heavy"/>
                        </a:rPr>
                        <a:t>FİZİK</a:t>
                      </a:r>
                      <a:endParaRPr lang="en-US" sz="1100"/>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a:txBody>
                    <a:bodyPr anchor="t" rtlCol="false"/>
                    <a:lstStyle/>
                    <a:p>
                      <a:pPr algn="ctr">
                        <a:lnSpc>
                          <a:spcPts val="6859"/>
                        </a:lnSpc>
                        <a:defRPr/>
                      </a:pPr>
                      <a:r>
                        <a:rPr lang="en-US" sz="4899">
                          <a:solidFill>
                            <a:srgbClr val="000000"/>
                          </a:solidFill>
                          <a:latin typeface="Bloc Heavy"/>
                        </a:rPr>
                        <a:t>SOSYOLOJİ</a:t>
                      </a:r>
                      <a:endParaRPr lang="en-US" sz="1100"/>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r>
              <a:tr h="1632167">
                <a:tc>
                  <a:txBody>
                    <a:bodyPr anchor="t" rtlCol="false"/>
                    <a:lstStyle/>
                    <a:p>
                      <a:pPr algn="ctr">
                        <a:lnSpc>
                          <a:spcPts val="6859"/>
                        </a:lnSpc>
                        <a:defRPr/>
                      </a:pPr>
                      <a:r>
                        <a:rPr lang="en-US" sz="4899">
                          <a:solidFill>
                            <a:srgbClr val="000000"/>
                          </a:solidFill>
                          <a:latin typeface="Bloc Heavy"/>
                        </a:rPr>
                        <a:t>COĞRAFYA</a:t>
                      </a:r>
                      <a:endParaRPr lang="en-US" sz="1100"/>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a:txBody>
                    <a:bodyPr anchor="t" rtlCol="false"/>
                    <a:lstStyle/>
                    <a:p>
                      <a:pPr algn="ctr">
                        <a:lnSpc>
                          <a:spcPts val="6859"/>
                        </a:lnSpc>
                        <a:defRPr/>
                      </a:pPr>
                      <a:r>
                        <a:rPr lang="en-US" sz="4899">
                          <a:solidFill>
                            <a:srgbClr val="000000"/>
                          </a:solidFill>
                          <a:latin typeface="Bloc Heavy"/>
                        </a:rPr>
                        <a:t>KİMYA</a:t>
                      </a:r>
                      <a:endParaRPr lang="en-US" sz="1100"/>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a:txBody>
                    <a:bodyPr anchor="t" rtlCol="false"/>
                    <a:lstStyle/>
                    <a:p>
                      <a:pPr algn="ctr">
                        <a:lnSpc>
                          <a:spcPts val="6859"/>
                        </a:lnSpc>
                        <a:defRPr/>
                      </a:pPr>
                      <a:r>
                        <a:rPr lang="en-US" sz="4899">
                          <a:solidFill>
                            <a:srgbClr val="000000"/>
                          </a:solidFill>
                          <a:latin typeface="Bloc Heavy"/>
                        </a:rPr>
                        <a:t>TARİH</a:t>
                      </a:r>
                      <a:endParaRPr lang="en-US" sz="1100"/>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r>
              <a:tr h="2455738">
                <a:tc>
                  <a:txBody>
                    <a:bodyPr anchor="t" rtlCol="false"/>
                    <a:lstStyle/>
                    <a:p>
                      <a:pPr algn="ctr">
                        <a:lnSpc>
                          <a:spcPts val="6859"/>
                        </a:lnSpc>
                        <a:defRPr/>
                      </a:pPr>
                      <a:r>
                        <a:rPr lang="en-US" sz="4899">
                          <a:solidFill>
                            <a:srgbClr val="000000"/>
                          </a:solidFill>
                          <a:latin typeface="Bloc Heavy"/>
                        </a:rPr>
                        <a:t>DEĞERLER EĞİTİMİ</a:t>
                      </a:r>
                      <a:endParaRPr lang="en-US" sz="1100"/>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a:txBody>
                    <a:bodyPr anchor="t" rtlCol="false"/>
                    <a:lstStyle/>
                    <a:p>
                      <a:pPr algn="ctr">
                        <a:lnSpc>
                          <a:spcPts val="6859"/>
                        </a:lnSpc>
                        <a:defRPr/>
                      </a:pPr>
                      <a:r>
                        <a:rPr lang="en-US" sz="4899">
                          <a:solidFill>
                            <a:srgbClr val="000000"/>
                          </a:solidFill>
                          <a:latin typeface="Bloc Heavy"/>
                        </a:rPr>
                        <a:t>MATEMATİK</a:t>
                      </a:r>
                      <a:endParaRPr lang="en-US" sz="1100"/>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a:txBody>
                    <a:bodyPr anchor="t" rtlCol="false"/>
                    <a:lstStyle/>
                    <a:p>
                      <a:pPr algn="ctr">
                        <a:lnSpc>
                          <a:spcPts val="6859"/>
                        </a:lnSpc>
                        <a:defRPr/>
                      </a:pPr>
                      <a:r>
                        <a:rPr lang="en-US" sz="4899">
                          <a:solidFill>
                            <a:srgbClr val="000000"/>
                          </a:solidFill>
                          <a:latin typeface="Bloc Heavy"/>
                        </a:rPr>
                        <a:t>TEKNOLOJİ TASARIM</a:t>
                      </a:r>
                      <a:endParaRPr lang="en-US" sz="1100"/>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r>
              <a:tr h="2455738">
                <a:tc>
                  <a:txBody>
                    <a:bodyPr anchor="t" rtlCol="false"/>
                    <a:lstStyle/>
                    <a:p>
                      <a:pPr algn="ctr">
                        <a:lnSpc>
                          <a:spcPts val="6859"/>
                        </a:lnSpc>
                        <a:defRPr/>
                      </a:pPr>
                      <a:r>
                        <a:rPr lang="en-US" sz="4899">
                          <a:solidFill>
                            <a:srgbClr val="000000"/>
                          </a:solidFill>
                          <a:latin typeface="Bloc Heavy"/>
                        </a:rPr>
                        <a:t>DİL VE EDEBİYAT</a:t>
                      </a:r>
                      <a:endParaRPr lang="en-US" sz="1100"/>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a:txBody>
                    <a:bodyPr anchor="t" rtlCol="false"/>
                    <a:lstStyle/>
                    <a:p>
                      <a:pPr algn="ctr">
                        <a:lnSpc>
                          <a:spcPts val="6859"/>
                        </a:lnSpc>
                        <a:defRPr/>
                      </a:pPr>
                      <a:r>
                        <a:rPr lang="en-US" sz="4899">
                          <a:solidFill>
                            <a:srgbClr val="000000"/>
                          </a:solidFill>
                          <a:latin typeface="Bloc Heavy"/>
                        </a:rPr>
                        <a:t>PSİKOLOJİ</a:t>
                      </a:r>
                      <a:endParaRPr lang="en-US" sz="1100"/>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c>
                  <a:txBody>
                    <a:bodyPr anchor="t" rtlCol="false"/>
                    <a:lstStyle/>
                    <a:p>
                      <a:pPr algn="ctr">
                        <a:lnSpc>
                          <a:spcPts val="6859"/>
                        </a:lnSpc>
                        <a:defRPr/>
                      </a:pPr>
                      <a:r>
                        <a:rPr lang="en-US" sz="4899">
                          <a:solidFill>
                            <a:srgbClr val="000000"/>
                          </a:solidFill>
                          <a:latin typeface="Bloc Heavy"/>
                        </a:rPr>
                        <a:t>YAZILIM</a:t>
                      </a:r>
                      <a:endParaRPr lang="en-US" sz="1100"/>
                    </a:p>
                  </a:txBody>
                  <a:tcPr marL="190500" marR="190500" marT="190500" marB="190500" anchor="ctr">
                    <a:lnL cmpd="sng" algn="ctr" cap="flat" w="38100">
                      <a:solidFill>
                        <a:srgbClr val="99ACFF"/>
                      </a:solidFill>
                      <a:prstDash val="solid"/>
                      <a:round/>
                      <a:headEnd type="none" w="med" len="med"/>
                      <a:tailEnd type="none" w="med" len="med"/>
                    </a:lnL>
                    <a:lnR cmpd="sng" algn="ctr" cap="flat" w="38100">
                      <a:solidFill>
                        <a:srgbClr val="99ACFF"/>
                      </a:solidFill>
                      <a:prstDash val="solid"/>
                      <a:round/>
                      <a:headEnd type="none" w="med" len="med"/>
                      <a:tailEnd type="none" w="med" len="med"/>
                    </a:lnR>
                    <a:lnT cmpd="sng" algn="ctr" cap="flat" w="38100">
                      <a:solidFill>
                        <a:srgbClr val="99ACFF"/>
                      </a:solidFill>
                      <a:prstDash val="solid"/>
                      <a:round/>
                      <a:headEnd type="none" w="med" len="med"/>
                      <a:tailEnd type="none" w="med" len="med"/>
                    </a:lnT>
                    <a:lnB cmpd="sng" algn="ctr" cap="flat" w="38100">
                      <a:solidFill>
                        <a:srgbClr val="99ACFF"/>
                      </a:solidFill>
                      <a:prstDash val="solid"/>
                      <a:round/>
                      <a:headEnd type="none" w="med" len="med"/>
                      <a:tailEnd type="none" w="med" len="med"/>
                    </a:lnB>
                  </a:tcPr>
                </a:tc>
              </a:tr>
            </a:tbl>
          </a:graphicData>
        </a:graphic>
      </p:graphicFrame>
      <p:sp>
        <p:nvSpPr>
          <p:cNvPr name="TextBox 8" id="8"/>
          <p:cNvSpPr txBox="true"/>
          <p:nvPr/>
        </p:nvSpPr>
        <p:spPr>
          <a:xfrm rot="0">
            <a:off x="5794568" y="751374"/>
            <a:ext cx="6647777" cy="929479"/>
          </a:xfrm>
          <a:prstGeom prst="rect">
            <a:avLst/>
          </a:prstGeom>
        </p:spPr>
        <p:txBody>
          <a:bodyPr anchor="t" rtlCol="false" tIns="0" lIns="0" bIns="0" rIns="0">
            <a:spAutoFit/>
          </a:bodyPr>
          <a:lstStyle/>
          <a:p>
            <a:pPr algn="ctr" marL="0" indent="0" lvl="0">
              <a:lnSpc>
                <a:spcPts val="6956"/>
              </a:lnSpc>
            </a:pPr>
            <a:r>
              <a:rPr lang="en-US" sz="6956">
                <a:solidFill>
                  <a:srgbClr val="000000"/>
                </a:solidFill>
                <a:latin typeface="Bobby Jones"/>
              </a:rPr>
              <a:t>ana alanlar</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ACDCFD"/>
        </a:solidFill>
      </p:bgPr>
    </p:bg>
    <p:spTree>
      <p:nvGrpSpPr>
        <p:cNvPr id="1" name=""/>
        <p:cNvGrpSpPr/>
        <p:nvPr/>
      </p:nvGrpSpPr>
      <p:grpSpPr>
        <a:xfrm>
          <a:off x="0" y="0"/>
          <a:ext cx="0" cy="0"/>
          <a:chOff x="0" y="0"/>
          <a:chExt cx="0" cy="0"/>
        </a:xfrm>
      </p:grpSpPr>
      <p:grpSp>
        <p:nvGrpSpPr>
          <p:cNvPr name="Group 2" id="2"/>
          <p:cNvGrpSpPr/>
          <p:nvPr/>
        </p:nvGrpSpPr>
        <p:grpSpPr>
          <a:xfrm rot="0">
            <a:off x="2373913" y="4157396"/>
            <a:ext cx="13540174" cy="1304306"/>
            <a:chOff x="0" y="0"/>
            <a:chExt cx="3566136" cy="343521"/>
          </a:xfrm>
        </p:grpSpPr>
        <p:sp>
          <p:nvSpPr>
            <p:cNvPr name="Freeform 3" id="3"/>
            <p:cNvSpPr/>
            <p:nvPr/>
          </p:nvSpPr>
          <p:spPr>
            <a:xfrm flipH="false" flipV="false" rot="0">
              <a:off x="0" y="0"/>
              <a:ext cx="3566136" cy="343521"/>
            </a:xfrm>
            <a:custGeom>
              <a:avLst/>
              <a:gdLst/>
              <a:ahLst/>
              <a:cxnLst/>
              <a:rect r="r" b="b" t="t" l="l"/>
              <a:pathLst>
                <a:path h="343521" w="3566136">
                  <a:moveTo>
                    <a:pt x="3362936" y="0"/>
                  </a:moveTo>
                  <a:lnTo>
                    <a:pt x="203200" y="0"/>
                  </a:lnTo>
                  <a:lnTo>
                    <a:pt x="0" y="171760"/>
                  </a:lnTo>
                  <a:lnTo>
                    <a:pt x="203200" y="343521"/>
                  </a:lnTo>
                  <a:lnTo>
                    <a:pt x="3362936" y="343521"/>
                  </a:lnTo>
                  <a:lnTo>
                    <a:pt x="3566136" y="171760"/>
                  </a:lnTo>
                  <a:lnTo>
                    <a:pt x="3362936" y="0"/>
                  </a:lnTo>
                  <a:close/>
                </a:path>
              </a:pathLst>
            </a:custGeom>
            <a:solidFill>
              <a:srgbClr val="FFFFFF"/>
            </a:solidFill>
            <a:ln w="66675" cap="sq">
              <a:solidFill>
                <a:srgbClr val="000000"/>
              </a:solidFill>
              <a:prstDash val="solid"/>
              <a:miter/>
            </a:ln>
          </p:spPr>
        </p:sp>
        <p:sp>
          <p:nvSpPr>
            <p:cNvPr name="TextBox 4" id="4"/>
            <p:cNvSpPr txBox="true"/>
            <p:nvPr/>
          </p:nvSpPr>
          <p:spPr>
            <a:xfrm>
              <a:off x="152400" y="-38100"/>
              <a:ext cx="3261336" cy="381621"/>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4290045" y="3599874"/>
            <a:ext cx="9707910" cy="2124075"/>
          </a:xfrm>
          <a:prstGeom prst="rect">
            <a:avLst/>
          </a:prstGeom>
        </p:spPr>
        <p:txBody>
          <a:bodyPr anchor="t" rtlCol="false" tIns="0" lIns="0" bIns="0" rIns="0">
            <a:spAutoFit/>
          </a:bodyPr>
          <a:lstStyle/>
          <a:p>
            <a:pPr algn="ctr">
              <a:lnSpc>
                <a:spcPts val="16800"/>
              </a:lnSpc>
              <a:spcBef>
                <a:spcPct val="0"/>
              </a:spcBef>
            </a:pPr>
            <a:r>
              <a:rPr lang="en-US" sz="12000">
                <a:solidFill>
                  <a:srgbClr val="000000"/>
                </a:solidFill>
                <a:latin typeface="Bloc"/>
              </a:rPr>
              <a:t>Tematik Konular</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ACDCFD"/>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0" y="0"/>
          <a:ext cx="18288000" cy="10493809"/>
        </p:xfrm>
        <a:graphic>
          <a:graphicData uri="http://schemas.openxmlformats.org/drawingml/2006/table">
            <a:tbl>
              <a:tblPr/>
              <a:tblGrid>
                <a:gridCol w="6096000"/>
                <a:gridCol w="6096000"/>
                <a:gridCol w="6096000"/>
              </a:tblGrid>
              <a:tr h="1517303">
                <a:tc>
                  <a:txBody>
                    <a:bodyPr anchor="t" rtlCol="false"/>
                    <a:lstStyle/>
                    <a:p>
                      <a:pPr algn="ctr">
                        <a:lnSpc>
                          <a:spcPts val="4199"/>
                        </a:lnSpc>
                        <a:defRPr/>
                      </a:pPr>
                      <a:r>
                        <a:rPr lang="en-US" sz="2999">
                          <a:solidFill>
                            <a:srgbClr val="000000"/>
                          </a:solidFill>
                          <a:latin typeface="Bloc"/>
                        </a:rPr>
                        <a:t>Aile İçi İletişim</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Bloc"/>
                        </a:rPr>
                        <a:t>Genetik ve Biyoteknoloji</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Bloc"/>
                        </a:rPr>
                        <a:t>Oyun ve Oyunlaştırma</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195328">
                <a:tc>
                  <a:txBody>
                    <a:bodyPr anchor="t" rtlCol="false"/>
                    <a:lstStyle/>
                    <a:p>
                      <a:pPr algn="ctr">
                        <a:lnSpc>
                          <a:spcPts val="4199"/>
                        </a:lnSpc>
                        <a:defRPr/>
                      </a:pPr>
                      <a:r>
                        <a:rPr lang="en-US" sz="2999">
                          <a:solidFill>
                            <a:srgbClr val="000000"/>
                          </a:solidFill>
                          <a:latin typeface="Bloc"/>
                        </a:rPr>
                        <a:t>Akıllı Ulaşım Sistemleri</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Bloc"/>
                        </a:rPr>
                        <a:t>Gıda ve Gıda Arzı Güvenliği </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Bloc"/>
                        </a:rPr>
                        <a:t>Özgün Algoritma Tasarımı </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195328">
                <a:tc>
                  <a:txBody>
                    <a:bodyPr anchor="t" rtlCol="false"/>
                    <a:lstStyle/>
                    <a:p>
                      <a:pPr algn="ctr">
                        <a:lnSpc>
                          <a:spcPts val="4199"/>
                        </a:lnSpc>
                        <a:defRPr/>
                      </a:pPr>
                      <a:r>
                        <a:rPr lang="en-US" sz="2999">
                          <a:solidFill>
                            <a:srgbClr val="000000"/>
                          </a:solidFill>
                          <a:latin typeface="Bloc"/>
                        </a:rPr>
                        <a:t>Artırılmış, Sanal ve Karma Gerçeklik </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Bloc"/>
                        </a:rPr>
                        <a:t>Giyilebilir Teknolojiler</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Bloc"/>
                        </a:rPr>
                        <a:t>Robotik ve Kodlama</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179291">
                <a:tc>
                  <a:txBody>
                    <a:bodyPr anchor="t" rtlCol="false"/>
                    <a:lstStyle/>
                    <a:p>
                      <a:pPr algn="ctr">
                        <a:lnSpc>
                          <a:spcPts val="4199"/>
                        </a:lnSpc>
                        <a:defRPr/>
                      </a:pPr>
                      <a:r>
                        <a:rPr lang="en-US" sz="2999">
                          <a:solidFill>
                            <a:srgbClr val="000000"/>
                          </a:solidFill>
                          <a:latin typeface="Bloc"/>
                        </a:rPr>
                        <a:t>Astronomi ve Astrofizik</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Bloc"/>
                        </a:rPr>
                        <a:t>Göç ve Uyum</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339"/>
                        </a:lnSpc>
                        <a:defRPr/>
                      </a:pPr>
                      <a:r>
                        <a:rPr lang="en-US" sz="3099">
                          <a:solidFill>
                            <a:srgbClr val="000000"/>
                          </a:solidFill>
                          <a:latin typeface="Bloc"/>
                        </a:rPr>
                        <a:t>Sağlıklı Beslenme</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195328">
                <a:tc>
                  <a:txBody>
                    <a:bodyPr anchor="t" rtlCol="false"/>
                    <a:lstStyle/>
                    <a:p>
                      <a:pPr algn="ctr">
                        <a:lnSpc>
                          <a:spcPts val="4199"/>
                        </a:lnSpc>
                        <a:defRPr/>
                      </a:pPr>
                      <a:r>
                        <a:rPr lang="en-US" sz="2999">
                          <a:solidFill>
                            <a:srgbClr val="000000"/>
                          </a:solidFill>
                          <a:latin typeface="Bloc"/>
                        </a:rPr>
                        <a:t>Atık Yönetimi ve Geri Dönüşüm</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Bloc"/>
                        </a:rPr>
                        <a:t>Görsel ve İşitsel Sanatlar</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Bloc"/>
                        </a:rPr>
                        <a:t>Sağlıklı Yaşam ve Spor</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443516">
                <a:tc>
                  <a:txBody>
                    <a:bodyPr anchor="t" rtlCol="false"/>
                    <a:lstStyle/>
                    <a:p>
                      <a:pPr algn="ctr">
                        <a:lnSpc>
                          <a:spcPts val="4199"/>
                        </a:lnSpc>
                        <a:defRPr/>
                      </a:pPr>
                      <a:r>
                        <a:rPr lang="en-US" sz="2999">
                          <a:solidFill>
                            <a:srgbClr val="000000"/>
                          </a:solidFill>
                          <a:latin typeface="Bloc"/>
                        </a:rPr>
                        <a:t>Bağımlılık ve Bağımlılıkla Mücadele </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Bloc"/>
                        </a:rPr>
                        <a:t>Görüntü ve Ses Tanıma Teknolojileri </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Bloc"/>
                        </a:rPr>
                        <a:t>Salgın Hastalıklar ve Salgınla Mücadele</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572389">
                <a:tc>
                  <a:txBody>
                    <a:bodyPr anchor="t" rtlCol="false"/>
                    <a:lstStyle/>
                    <a:p>
                      <a:pPr algn="ctr">
                        <a:lnSpc>
                          <a:spcPts val="4199"/>
                        </a:lnSpc>
                        <a:defRPr/>
                      </a:pPr>
                      <a:r>
                        <a:rPr lang="en-US" sz="2999">
                          <a:solidFill>
                            <a:srgbClr val="000000"/>
                          </a:solidFill>
                          <a:latin typeface="Bloc"/>
                        </a:rPr>
                        <a:t>Bilgisayarsız Kodlama</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Bloc"/>
                        </a:rPr>
                        <a:t>Halk Sağlığı ve Koruyucu Sağlık Hizmetleri</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Bloc"/>
                        </a:rPr>
                        <a:t>Siber Güvenlik</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195328">
                <a:tc>
                  <a:txBody>
                    <a:bodyPr anchor="t" rtlCol="false"/>
                    <a:lstStyle/>
                    <a:p>
                      <a:pPr algn="ctr">
                        <a:lnSpc>
                          <a:spcPts val="4199"/>
                        </a:lnSpc>
                        <a:defRPr/>
                      </a:pPr>
                      <a:r>
                        <a:rPr lang="en-US" sz="2999">
                          <a:solidFill>
                            <a:srgbClr val="000000"/>
                          </a:solidFill>
                          <a:latin typeface="Bloc"/>
                        </a:rPr>
                        <a:t>Bilim İletişimi </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Bloc"/>
                        </a:rPr>
                        <a:t>Havacılık ve Uzay Bilimler</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Bloc"/>
                        </a:rPr>
                        <a:t>Sorumlu Üretim ve Tüketim </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p="http://schemas.openxmlformats.org/presentationml/2006/main" xmlns:a="http://schemas.openxmlformats.org/drawingml/2006/main">
  <p:cSld>
    <p:bg>
      <p:bgPr>
        <a:solidFill>
          <a:srgbClr val="ACDCFD"/>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0" y="117758"/>
          <a:ext cx="18288000" cy="10051484"/>
        </p:xfrm>
        <a:graphic>
          <a:graphicData uri="http://schemas.openxmlformats.org/drawingml/2006/table">
            <a:tbl>
              <a:tblPr/>
              <a:tblGrid>
                <a:gridCol w="6096000"/>
                <a:gridCol w="6096000"/>
                <a:gridCol w="6096000"/>
              </a:tblGrid>
              <a:tr h="1628912">
                <a:tc>
                  <a:txBody>
                    <a:bodyPr anchor="t" rtlCol="false"/>
                    <a:lstStyle/>
                    <a:p>
                      <a:pPr algn="ctr">
                        <a:lnSpc>
                          <a:spcPts val="4479"/>
                        </a:lnSpc>
                        <a:defRPr/>
                      </a:pPr>
                      <a:r>
                        <a:rPr lang="en-US" sz="3199">
                          <a:solidFill>
                            <a:srgbClr val="000000"/>
                          </a:solidFill>
                          <a:latin typeface="Bloc"/>
                        </a:rPr>
                        <a:t>Bilim Tarihi ve Felsefesi </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479"/>
                        </a:lnSpc>
                        <a:defRPr/>
                      </a:pPr>
                      <a:r>
                        <a:rPr lang="en-US" sz="3199">
                          <a:solidFill>
                            <a:srgbClr val="000000"/>
                          </a:solidFill>
                          <a:latin typeface="Bloc"/>
                        </a:rPr>
                        <a:t>Hazır Algoritma Uygulamalar</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339"/>
                        </a:lnSpc>
                        <a:defRPr/>
                      </a:pPr>
                      <a:r>
                        <a:rPr lang="en-US" sz="3099">
                          <a:solidFill>
                            <a:srgbClr val="000000"/>
                          </a:solidFill>
                          <a:latin typeface="Bloc"/>
                        </a:rPr>
                        <a:t>STEAM (Fen, Teknoloji, Mühendislik, Sanat ve Matematik)</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704892">
                <a:tc>
                  <a:txBody>
                    <a:bodyPr anchor="t" rtlCol="false"/>
                    <a:lstStyle/>
                    <a:p>
                      <a:pPr algn="ctr">
                        <a:lnSpc>
                          <a:spcPts val="4479"/>
                        </a:lnSpc>
                        <a:defRPr/>
                      </a:pPr>
                      <a:r>
                        <a:rPr lang="en-US" sz="3199">
                          <a:solidFill>
                            <a:srgbClr val="000000"/>
                          </a:solidFill>
                          <a:latin typeface="Bloc"/>
                        </a:rPr>
                        <a:t>Bilinçli Farkındalık ve Kariyer Bilinci</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479"/>
                        </a:lnSpc>
                        <a:defRPr/>
                      </a:pPr>
                      <a:r>
                        <a:rPr lang="en-US" sz="3199">
                          <a:solidFill>
                            <a:srgbClr val="000000"/>
                          </a:solidFill>
                          <a:latin typeface="Bloc"/>
                        </a:rPr>
                        <a:t>Hidrojen Enerjisi</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479"/>
                        </a:lnSpc>
                        <a:defRPr/>
                      </a:pPr>
                      <a:r>
                        <a:rPr lang="en-US" sz="3199">
                          <a:solidFill>
                            <a:srgbClr val="000000"/>
                          </a:solidFill>
                          <a:latin typeface="Bloc"/>
                        </a:rPr>
                        <a:t>Su Okuryazarlığı</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156810">
                <a:tc>
                  <a:txBody>
                    <a:bodyPr anchor="t" rtlCol="false"/>
                    <a:lstStyle/>
                    <a:p>
                      <a:pPr algn="ctr">
                        <a:lnSpc>
                          <a:spcPts val="4479"/>
                        </a:lnSpc>
                        <a:defRPr/>
                      </a:pPr>
                      <a:r>
                        <a:rPr lang="en-US" sz="3199">
                          <a:solidFill>
                            <a:srgbClr val="000000"/>
                          </a:solidFill>
                          <a:latin typeface="Bloc"/>
                        </a:rPr>
                        <a:t>Biyoçeşitlilik</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479"/>
                        </a:lnSpc>
                        <a:defRPr/>
                      </a:pPr>
                      <a:r>
                        <a:rPr lang="en-US" sz="3199">
                          <a:solidFill>
                            <a:srgbClr val="000000"/>
                          </a:solidFill>
                          <a:latin typeface="Bloc"/>
                        </a:rPr>
                        <a:t>İnsan Hakları ve Demokrasi </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479"/>
                        </a:lnSpc>
                        <a:defRPr/>
                      </a:pPr>
                      <a:r>
                        <a:rPr lang="en-US" sz="3199">
                          <a:solidFill>
                            <a:srgbClr val="000000"/>
                          </a:solidFill>
                          <a:latin typeface="Bloc"/>
                        </a:rPr>
                        <a:t>Sürdürülebilir Şehirler ve Toplumlar</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156810">
                <a:tc>
                  <a:txBody>
                    <a:bodyPr anchor="t" rtlCol="false"/>
                    <a:lstStyle/>
                    <a:p>
                      <a:pPr algn="ctr">
                        <a:lnSpc>
                          <a:spcPts val="4479"/>
                        </a:lnSpc>
                        <a:defRPr/>
                      </a:pPr>
                      <a:r>
                        <a:rPr lang="en-US" sz="3199">
                          <a:solidFill>
                            <a:srgbClr val="000000"/>
                          </a:solidFill>
                          <a:latin typeface="Bloc"/>
                        </a:rPr>
                        <a:t>Biyomedikal Cihaz Teknolojileri </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479"/>
                        </a:lnSpc>
                        <a:defRPr/>
                      </a:pPr>
                      <a:r>
                        <a:rPr lang="en-US" sz="3199">
                          <a:solidFill>
                            <a:srgbClr val="000000"/>
                          </a:solidFill>
                          <a:latin typeface="Bloc"/>
                        </a:rPr>
                        <a:t>Jeotermal Enerji</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479"/>
                        </a:lnSpc>
                        <a:defRPr/>
                      </a:pPr>
                      <a:r>
                        <a:rPr lang="en-US" sz="3199">
                          <a:solidFill>
                            <a:srgbClr val="000000"/>
                          </a:solidFill>
                          <a:latin typeface="Bloc"/>
                        </a:rPr>
                        <a:t>Tarım ve Hayvancılık Teknolojileri </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956124">
                <a:tc>
                  <a:txBody>
                    <a:bodyPr anchor="t" rtlCol="false"/>
                    <a:lstStyle/>
                    <a:p>
                      <a:pPr algn="ctr">
                        <a:lnSpc>
                          <a:spcPts val="4479"/>
                        </a:lnSpc>
                        <a:defRPr/>
                      </a:pPr>
                      <a:r>
                        <a:rPr lang="en-US" sz="3199">
                          <a:solidFill>
                            <a:srgbClr val="000000"/>
                          </a:solidFill>
                          <a:latin typeface="Bloc"/>
                        </a:rPr>
                        <a:t>Biyotaklit</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479"/>
                        </a:lnSpc>
                        <a:defRPr/>
                      </a:pPr>
                      <a:r>
                        <a:rPr lang="en-US" sz="3199">
                          <a:solidFill>
                            <a:srgbClr val="000000"/>
                          </a:solidFill>
                          <a:latin typeface="Bloc"/>
                        </a:rPr>
                        <a:t>Kültürel Miras</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479"/>
                        </a:lnSpc>
                        <a:defRPr/>
                      </a:pPr>
                      <a:r>
                        <a:rPr lang="en-US" sz="3199">
                          <a:solidFill>
                            <a:srgbClr val="000000"/>
                          </a:solidFill>
                          <a:latin typeface="Bloc"/>
                        </a:rPr>
                        <a:t>Trafik ve Trafikte Saygı</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156810">
                <a:tc>
                  <a:txBody>
                    <a:bodyPr anchor="t" rtlCol="false"/>
                    <a:lstStyle/>
                    <a:p>
                      <a:pPr algn="ctr">
                        <a:lnSpc>
                          <a:spcPts val="4479"/>
                        </a:lnSpc>
                        <a:defRPr/>
                      </a:pPr>
                      <a:r>
                        <a:rPr lang="en-US" sz="3199">
                          <a:solidFill>
                            <a:srgbClr val="000000"/>
                          </a:solidFill>
                          <a:latin typeface="Bloc"/>
                        </a:rPr>
                        <a:t>Çevre ve Çevreyi Koruma</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479"/>
                        </a:lnSpc>
                        <a:defRPr/>
                      </a:pPr>
                      <a:r>
                        <a:rPr lang="en-US" sz="3199">
                          <a:solidFill>
                            <a:srgbClr val="000000"/>
                          </a:solidFill>
                          <a:latin typeface="Bloc"/>
                        </a:rPr>
                        <a:t>Küresel Isınma ve İklim Değişikliği </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479"/>
                        </a:lnSpc>
                        <a:defRPr/>
                      </a:pPr>
                      <a:r>
                        <a:rPr lang="en-US" sz="3199">
                          <a:solidFill>
                            <a:srgbClr val="000000"/>
                          </a:solidFill>
                          <a:latin typeface="Bloc"/>
                        </a:rPr>
                        <a:t>Türk Dili ve Lehçeleri </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1335001">
                <a:tc>
                  <a:txBody>
                    <a:bodyPr anchor="t" rtlCol="false"/>
                    <a:lstStyle/>
                    <a:p>
                      <a:pPr algn="ctr">
                        <a:lnSpc>
                          <a:spcPts val="4479"/>
                        </a:lnSpc>
                        <a:defRPr/>
                      </a:pPr>
                      <a:r>
                        <a:rPr lang="en-US" sz="3199">
                          <a:solidFill>
                            <a:srgbClr val="000000"/>
                          </a:solidFill>
                          <a:latin typeface="Bloc"/>
                        </a:rPr>
                        <a:t>Değerler Eğitimi</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479"/>
                        </a:lnSpc>
                        <a:defRPr/>
                      </a:pPr>
                      <a:r>
                        <a:rPr lang="en-US" sz="3199">
                          <a:solidFill>
                            <a:srgbClr val="000000"/>
                          </a:solidFill>
                          <a:latin typeface="Bloc"/>
                        </a:rPr>
                        <a:t>Malzeme Bilimi ve Nanoteknoloji</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479"/>
                        </a:lnSpc>
                        <a:defRPr/>
                      </a:pPr>
                      <a:r>
                        <a:rPr lang="en-US" sz="3199">
                          <a:solidFill>
                            <a:srgbClr val="000000"/>
                          </a:solidFill>
                          <a:latin typeface="Bloc"/>
                        </a:rPr>
                        <a:t>Uzaktan Eğitim</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r h="956124">
                <a:tc>
                  <a:txBody>
                    <a:bodyPr anchor="t" rtlCol="false"/>
                    <a:lstStyle/>
                    <a:p>
                      <a:pPr algn="ctr">
                        <a:lnSpc>
                          <a:spcPts val="4479"/>
                        </a:lnSpc>
                        <a:defRPr/>
                      </a:pPr>
                      <a:r>
                        <a:rPr lang="en-US" sz="3199">
                          <a:solidFill>
                            <a:srgbClr val="000000"/>
                          </a:solidFill>
                          <a:latin typeface="Bloc"/>
                        </a:rPr>
                        <a:t>Dijital Dönüşüm</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479"/>
                        </a:lnSpc>
                        <a:defRPr/>
                      </a:pPr>
                      <a:r>
                        <a:rPr lang="en-US" sz="3199">
                          <a:solidFill>
                            <a:srgbClr val="000000"/>
                          </a:solidFill>
                          <a:latin typeface="Bloc"/>
                        </a:rPr>
                        <a:t>Medya Okuryazarlığı</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c>
                  <a:txBody>
                    <a:bodyPr anchor="t" rtlCol="false"/>
                    <a:lstStyle/>
                    <a:p>
                      <a:pPr algn="ctr">
                        <a:lnSpc>
                          <a:spcPts val="4479"/>
                        </a:lnSpc>
                        <a:defRPr/>
                      </a:pPr>
                      <a:r>
                        <a:rPr lang="en-US" sz="3199">
                          <a:solidFill>
                            <a:srgbClr val="000000"/>
                          </a:solidFill>
                          <a:latin typeface="Bloc"/>
                        </a:rPr>
                        <a:t>Veri Madenciliği</a:t>
                      </a:r>
                      <a:endParaRPr lang="en-US" sz="1100"/>
                    </a:p>
                  </a:txBody>
                  <a:tcPr marL="190500" marR="190500" marT="190500" marB="190500" anchor="ctr">
                    <a:lnL cmpd="sng" algn="ctr" cap="flat" w="38100">
                      <a:solidFill>
                        <a:srgbClr val="FF9999"/>
                      </a:solidFill>
                      <a:prstDash val="solid"/>
                      <a:round/>
                      <a:headEnd type="none" w="med" len="med"/>
                      <a:tailEnd type="none" w="med" len="med"/>
                    </a:lnL>
                    <a:lnR cmpd="sng" algn="ctr" cap="flat" w="38100">
                      <a:solidFill>
                        <a:srgbClr val="FF9999"/>
                      </a:solidFill>
                      <a:prstDash val="solid"/>
                      <a:round/>
                      <a:headEnd type="none" w="med" len="med"/>
                      <a:tailEnd type="none" w="med" len="med"/>
                    </a:lnR>
                    <a:lnT cmpd="sng" algn="ctr" cap="flat" w="38100">
                      <a:solidFill>
                        <a:srgbClr val="FF9999"/>
                      </a:solidFill>
                      <a:prstDash val="solid"/>
                      <a:round/>
                      <a:headEnd type="none" w="med" len="med"/>
                      <a:tailEnd type="none" w="med" len="med"/>
                    </a:lnT>
                    <a:lnB cmpd="sng" algn="ctr" cap="flat" w="38100">
                      <a:solidFill>
                        <a:srgbClr val="FF9999"/>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DAF2p-WaIUI</dc:identifier>
  <dcterms:modified xsi:type="dcterms:W3CDTF">2011-08-01T06:04:30Z</dcterms:modified>
  <cp:revision>1</cp:revision>
  <dc:title>Blue Pink Yellow Pastel Line English Graphic Novel Conventions Presentation</dc:title>
</cp:coreProperties>
</file>