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 id="264" r:id="rId36"/>
    <p:sldId id="265" r:id="rId37"/>
    <p:sldId id="266" r:id="rId38"/>
    <p:sldId id="267" r:id="rId39"/>
    <p:sldId id="268" r:id="rId40"/>
    <p:sldId id="269" r:id="rId41"/>
    <p:sldId id="270"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Handy Casual" charset="1" panose="00000500000000000000"/>
      <p:regular r:id="rId10"/>
    </p:embeddedFont>
    <p:embeddedFont>
      <p:font typeface="Pompiere" charset="1" panose="02000000000000000000"/>
      <p:regular r:id="rId11"/>
    </p:embeddedFont>
    <p:embeddedFont>
      <p:font typeface="Krabuler" charset="1" panose="00000500000000000000"/>
      <p:regular r:id="rId12"/>
    </p:embeddedFont>
    <p:embeddedFont>
      <p:font typeface="Marykate" charset="1" panose="00000000000000000000"/>
      <p:regular r:id="rId13"/>
    </p:embeddedFont>
    <p:embeddedFont>
      <p:font typeface="Decalotype" charset="1" panose="00000500000000000000"/>
      <p:regular r:id="rId14"/>
    </p:embeddedFont>
    <p:embeddedFont>
      <p:font typeface="Decalotype Bold" charset="1" panose="00000800000000000000"/>
      <p:regular r:id="rId15"/>
    </p:embeddedFont>
    <p:embeddedFont>
      <p:font typeface="Decalotype Italics" charset="1" panose="00000500000000000000"/>
      <p:regular r:id="rId16"/>
    </p:embeddedFont>
    <p:embeddedFont>
      <p:font typeface="Decalotype Bold Italics" charset="1" panose="00000800000000000000"/>
      <p:regular r:id="rId17"/>
    </p:embeddedFont>
    <p:embeddedFont>
      <p:font typeface="Decalotype Light" charset="1" panose="00000400000000000000"/>
      <p:regular r:id="rId18"/>
    </p:embeddedFont>
    <p:embeddedFont>
      <p:font typeface="Decalotype Light Italics" charset="1" panose="00000400000000000000"/>
      <p:regular r:id="rId19"/>
    </p:embeddedFont>
    <p:embeddedFont>
      <p:font typeface="Decalotype Medium" charset="1" panose="00000600000000000000"/>
      <p:regular r:id="rId20"/>
    </p:embeddedFont>
    <p:embeddedFont>
      <p:font typeface="Decalotype Medium Italics" charset="1" panose="00000600000000000000"/>
      <p:regular r:id="rId21"/>
    </p:embeddedFont>
    <p:embeddedFont>
      <p:font typeface="Decalotype Semi-Bold" charset="1" panose="00000700000000000000"/>
      <p:regular r:id="rId22"/>
    </p:embeddedFont>
    <p:embeddedFont>
      <p:font typeface="Decalotype Semi-Bold Italics" charset="1" panose="00000700000000000000"/>
      <p:regular r:id="rId23"/>
    </p:embeddedFont>
    <p:embeddedFont>
      <p:font typeface="Decalotype Ultra-Bold" charset="1" panose="00000900000000000000"/>
      <p:regular r:id="rId24"/>
    </p:embeddedFont>
    <p:embeddedFont>
      <p:font typeface="Decalotype Ultra-Bold Italics" charset="1" panose="00000900000000000000"/>
      <p:regular r:id="rId25"/>
    </p:embeddedFont>
    <p:embeddedFont>
      <p:font typeface="Decalotype Heavy" charset="1" panose="00000A00000000000000"/>
      <p:regular r:id="rId26"/>
    </p:embeddedFont>
    <p:embeddedFont>
      <p:font typeface="Decalotype Heavy Italics" charset="1" panose="00000A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36" Target="slides/slide9.xml" Type="http://schemas.openxmlformats.org/officeDocument/2006/relationships/slide"/><Relationship Id="rId37" Target="slides/slide10.xml" Type="http://schemas.openxmlformats.org/officeDocument/2006/relationships/slide"/><Relationship Id="rId38" Target="slides/slide11.xml" Type="http://schemas.openxmlformats.org/officeDocument/2006/relationships/slide"/><Relationship Id="rId39" Target="slides/slide12.xml" Type="http://schemas.openxmlformats.org/officeDocument/2006/relationships/slide"/><Relationship Id="rId4" Target="theme/theme1.xml" Type="http://schemas.openxmlformats.org/officeDocument/2006/relationships/theme"/><Relationship Id="rId40" Target="slides/slide13.xml" Type="http://schemas.openxmlformats.org/officeDocument/2006/relationships/slide"/><Relationship Id="rId41" Target="slides/slide14.xml" Type="http://schemas.openxmlformats.org/officeDocument/2006/relationships/slide"/><Relationship Id="rId42" Target="slides/slide15.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56.png" Type="http://schemas.openxmlformats.org/officeDocument/2006/relationships/image"/><Relationship Id="rId11" Target="../media/image57.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14" Target="../media/image60.png" Type="http://schemas.openxmlformats.org/officeDocument/2006/relationships/image"/><Relationship Id="rId15" Target="../media/image61.svg" Type="http://schemas.openxmlformats.org/officeDocument/2006/relationships/image"/><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64.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67.png" Type="http://schemas.openxmlformats.org/officeDocument/2006/relationships/image"/><Relationship Id="rId13" Target="../media/image68.svg" Type="http://schemas.openxmlformats.org/officeDocument/2006/relationships/image"/><Relationship Id="rId2" Target="../media/image65.png" Type="http://schemas.openxmlformats.org/officeDocument/2006/relationships/image"/><Relationship Id="rId3" Target="../media/image66.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30.png" Type="http://schemas.openxmlformats.org/officeDocument/2006/relationships/image"/><Relationship Id="rId7" Target="../media/image31.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69.jpeg" Type="http://schemas.openxmlformats.org/officeDocument/2006/relationships/image"/><Relationship Id="rId4" Target="../media/image70.png" Type="http://schemas.openxmlformats.org/officeDocument/2006/relationships/image"/><Relationship Id="rId5" Target="https://www.ua.gov.tr/anasayfa/icerikler/teklif-cagrilari-ve-rehberler/"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2" Target="../media/image21.png" Type="http://schemas.openxmlformats.org/officeDocument/2006/relationships/image"/><Relationship Id="rId3" Target="../media/image2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svg" Type="http://schemas.openxmlformats.org/officeDocument/2006/relationships/image"/><Relationship Id="rId4" Target="../media/image32.png" Type="http://schemas.openxmlformats.org/officeDocument/2006/relationships/image"/><Relationship Id="rId5" Target="../media/image33.svg" Type="http://schemas.openxmlformats.org/officeDocument/2006/relationships/image"/><Relationship Id="rId6" Target="../media/image3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5.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svg" Type="http://schemas.openxmlformats.org/officeDocument/2006/relationships/image"/><Relationship Id="rId4" Target="../media/image4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10800000">
            <a:off x="9223231" y="8895219"/>
            <a:ext cx="11552272" cy="1596314"/>
          </a:xfrm>
          <a:custGeom>
            <a:avLst/>
            <a:gdLst/>
            <a:ahLst/>
            <a:cxnLst/>
            <a:rect r="r" b="b" t="t" l="l"/>
            <a:pathLst>
              <a:path h="1596314" w="11552272">
                <a:moveTo>
                  <a:pt x="11552272" y="0"/>
                </a:moveTo>
                <a:lnTo>
                  <a:pt x="0" y="0"/>
                </a:lnTo>
                <a:lnTo>
                  <a:pt x="0" y="1596314"/>
                </a:lnTo>
                <a:lnTo>
                  <a:pt x="11552272" y="1596314"/>
                </a:lnTo>
                <a:lnTo>
                  <a:pt x="1155227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649686" y="-149539"/>
            <a:ext cx="11546413" cy="1595504"/>
          </a:xfrm>
          <a:custGeom>
            <a:avLst/>
            <a:gdLst/>
            <a:ahLst/>
            <a:cxnLst/>
            <a:rect r="r" b="b" t="t" l="l"/>
            <a:pathLst>
              <a:path h="1595504" w="11546413">
                <a:moveTo>
                  <a:pt x="11546413" y="0"/>
                </a:moveTo>
                <a:lnTo>
                  <a:pt x="0" y="0"/>
                </a:lnTo>
                <a:lnTo>
                  <a:pt x="0" y="1595505"/>
                </a:lnTo>
                <a:lnTo>
                  <a:pt x="11546413" y="1595505"/>
                </a:lnTo>
                <a:lnTo>
                  <a:pt x="1154641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60641">
            <a:off x="487592" y="203865"/>
            <a:ext cx="1737858" cy="1583030"/>
          </a:xfrm>
          <a:custGeom>
            <a:avLst/>
            <a:gdLst/>
            <a:ahLst/>
            <a:cxnLst/>
            <a:rect r="r" b="b" t="t" l="l"/>
            <a:pathLst>
              <a:path h="1583030" w="1737858">
                <a:moveTo>
                  <a:pt x="0" y="0"/>
                </a:moveTo>
                <a:lnTo>
                  <a:pt x="1737857" y="0"/>
                </a:lnTo>
                <a:lnTo>
                  <a:pt x="1737857" y="1583030"/>
                </a:lnTo>
                <a:lnTo>
                  <a:pt x="0" y="1583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6376357" y="5868066"/>
            <a:ext cx="10286067" cy="4123251"/>
          </a:xfrm>
          <a:prstGeom prst="rect">
            <a:avLst/>
          </a:prstGeom>
        </p:spPr>
        <p:txBody>
          <a:bodyPr anchor="t" rtlCol="false" tIns="0" lIns="0" bIns="0" rIns="0">
            <a:spAutoFit/>
          </a:bodyPr>
          <a:lstStyle/>
          <a:p>
            <a:pPr>
              <a:lnSpc>
                <a:spcPts val="15866"/>
              </a:lnSpc>
            </a:pPr>
            <a:r>
              <a:rPr lang="en-US" sz="16026" spc="176">
                <a:solidFill>
                  <a:srgbClr val="000000"/>
                </a:solidFill>
                <a:latin typeface="Pompiere"/>
              </a:rPr>
              <a:t>ERASMUS+ PROGRAMI</a:t>
            </a:r>
          </a:p>
        </p:txBody>
      </p:sp>
      <p:sp>
        <p:nvSpPr>
          <p:cNvPr name="Freeform 6" id="6"/>
          <p:cNvSpPr/>
          <p:nvPr/>
        </p:nvSpPr>
        <p:spPr>
          <a:xfrm flipH="false" flipV="true" rot="6815567">
            <a:off x="671654" y="2183925"/>
            <a:ext cx="3617028" cy="3833073"/>
          </a:xfrm>
          <a:custGeom>
            <a:avLst/>
            <a:gdLst/>
            <a:ahLst/>
            <a:cxnLst/>
            <a:rect r="r" b="b" t="t" l="l"/>
            <a:pathLst>
              <a:path h="3833073" w="3617028">
                <a:moveTo>
                  <a:pt x="0" y="3833074"/>
                </a:moveTo>
                <a:lnTo>
                  <a:pt x="3617027" y="3833074"/>
                </a:lnTo>
                <a:lnTo>
                  <a:pt x="3617027" y="0"/>
                </a:lnTo>
                <a:lnTo>
                  <a:pt x="0" y="0"/>
                </a:lnTo>
                <a:lnTo>
                  <a:pt x="0" y="383307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1399026">
            <a:off x="16150869" y="6190407"/>
            <a:ext cx="1719464" cy="2465181"/>
          </a:xfrm>
          <a:custGeom>
            <a:avLst/>
            <a:gdLst/>
            <a:ahLst/>
            <a:cxnLst/>
            <a:rect r="r" b="b" t="t" l="l"/>
            <a:pathLst>
              <a:path h="2465181" w="1719464">
                <a:moveTo>
                  <a:pt x="0" y="0"/>
                </a:moveTo>
                <a:lnTo>
                  <a:pt x="1719463" y="0"/>
                </a:lnTo>
                <a:lnTo>
                  <a:pt x="1719463" y="2465181"/>
                </a:lnTo>
                <a:lnTo>
                  <a:pt x="0" y="24651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028700" y="6754958"/>
            <a:ext cx="5184512" cy="2025618"/>
          </a:xfrm>
          <a:custGeom>
            <a:avLst/>
            <a:gdLst/>
            <a:ahLst/>
            <a:cxnLst/>
            <a:rect r="r" b="b" t="t" l="l"/>
            <a:pathLst>
              <a:path h="2025618" w="5184512">
                <a:moveTo>
                  <a:pt x="0" y="0"/>
                </a:moveTo>
                <a:lnTo>
                  <a:pt x="5184512" y="0"/>
                </a:lnTo>
                <a:lnTo>
                  <a:pt x="5184512" y="2025618"/>
                </a:lnTo>
                <a:lnTo>
                  <a:pt x="0" y="2025618"/>
                </a:lnTo>
                <a:lnTo>
                  <a:pt x="0" y="0"/>
                </a:lnTo>
                <a:close/>
              </a:path>
            </a:pathLst>
          </a:custGeom>
          <a:blipFill>
            <a:blip r:embed="rId10"/>
            <a:stretch>
              <a:fillRect l="0" t="0" r="0" b="0"/>
            </a:stretch>
          </a:blipFill>
        </p:spPr>
      </p:sp>
      <p:sp>
        <p:nvSpPr>
          <p:cNvPr name="Freeform 9" id="9"/>
          <p:cNvSpPr/>
          <p:nvPr/>
        </p:nvSpPr>
        <p:spPr>
          <a:xfrm flipH="false" flipV="false" rot="0">
            <a:off x="11624847" y="995380"/>
            <a:ext cx="5385753" cy="1800861"/>
          </a:xfrm>
          <a:custGeom>
            <a:avLst/>
            <a:gdLst/>
            <a:ahLst/>
            <a:cxnLst/>
            <a:rect r="r" b="b" t="t" l="l"/>
            <a:pathLst>
              <a:path h="1800861" w="5385753">
                <a:moveTo>
                  <a:pt x="0" y="0"/>
                </a:moveTo>
                <a:lnTo>
                  <a:pt x="5385753" y="0"/>
                </a:lnTo>
                <a:lnTo>
                  <a:pt x="5385753" y="1800861"/>
                </a:lnTo>
                <a:lnTo>
                  <a:pt x="0" y="1800861"/>
                </a:lnTo>
                <a:lnTo>
                  <a:pt x="0" y="0"/>
                </a:lnTo>
                <a:close/>
              </a:path>
            </a:pathLst>
          </a:custGeom>
          <a:blipFill>
            <a:blip r:embed="rId11"/>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p:nvPr/>
        </p:nvGrpSpPr>
        <p:grpSpPr>
          <a:xfrm rot="0">
            <a:off x="6760391" y="1242183"/>
            <a:ext cx="10498909" cy="7657600"/>
            <a:chOff x="0" y="0"/>
            <a:chExt cx="14302208" cy="10431615"/>
          </a:xfrm>
        </p:grpSpPr>
        <p:sp>
          <p:nvSpPr>
            <p:cNvPr name="Freeform 3" id="3"/>
            <p:cNvSpPr/>
            <p:nvPr/>
          </p:nvSpPr>
          <p:spPr>
            <a:xfrm flipH="false" flipV="false" rot="0">
              <a:off x="31750" y="31750"/>
              <a:ext cx="14238708" cy="10368115"/>
            </a:xfrm>
            <a:custGeom>
              <a:avLst/>
              <a:gdLst/>
              <a:ahLst/>
              <a:cxnLst/>
              <a:rect r="r" b="b" t="t" l="l"/>
              <a:pathLst>
                <a:path h="10368115" w="14238708">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name="Freeform 4" id="4"/>
            <p:cNvSpPr/>
            <p:nvPr/>
          </p:nvSpPr>
          <p:spPr>
            <a:xfrm flipH="false" flipV="false" rot="0">
              <a:off x="0" y="0"/>
              <a:ext cx="14302208" cy="10431616"/>
            </a:xfrm>
            <a:custGeom>
              <a:avLst/>
              <a:gdLst/>
              <a:ahLst/>
              <a:cxnLst/>
              <a:rect r="r" b="b" t="t" l="l"/>
              <a:pathLst>
                <a:path h="10431616" w="14302208">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name="Freeform 5" id="5"/>
          <p:cNvSpPr/>
          <p:nvPr/>
        </p:nvSpPr>
        <p:spPr>
          <a:xfrm flipH="false" flipV="false" rot="0">
            <a:off x="-49133" y="364943"/>
            <a:ext cx="7628315" cy="9557115"/>
          </a:xfrm>
          <a:custGeom>
            <a:avLst/>
            <a:gdLst/>
            <a:ahLst/>
            <a:cxnLst/>
            <a:rect r="r" b="b" t="t" l="l"/>
            <a:pathLst>
              <a:path h="9557115" w="7628315">
                <a:moveTo>
                  <a:pt x="0" y="0"/>
                </a:moveTo>
                <a:lnTo>
                  <a:pt x="7628316" y="0"/>
                </a:lnTo>
                <a:lnTo>
                  <a:pt x="7628316" y="9557114"/>
                </a:lnTo>
                <a:lnTo>
                  <a:pt x="0" y="95571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568932">
            <a:off x="11437677" y="7714166"/>
            <a:ext cx="1144336" cy="1640625"/>
          </a:xfrm>
          <a:custGeom>
            <a:avLst/>
            <a:gdLst/>
            <a:ahLst/>
            <a:cxnLst/>
            <a:rect r="r" b="b" t="t" l="l"/>
            <a:pathLst>
              <a:path h="1640625" w="1144336">
                <a:moveTo>
                  <a:pt x="0" y="0"/>
                </a:moveTo>
                <a:lnTo>
                  <a:pt x="1144337" y="0"/>
                </a:lnTo>
                <a:lnTo>
                  <a:pt x="1144337" y="1640626"/>
                </a:lnTo>
                <a:lnTo>
                  <a:pt x="0" y="1640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027046">
            <a:off x="16282896" y="916013"/>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27571">
            <a:off x="929824" y="3382486"/>
            <a:ext cx="5670403" cy="3777714"/>
          </a:xfrm>
          <a:custGeom>
            <a:avLst/>
            <a:gdLst/>
            <a:ahLst/>
            <a:cxnLst/>
            <a:rect r="r" b="b" t="t" l="l"/>
            <a:pathLst>
              <a:path h="3777714" w="5670403">
                <a:moveTo>
                  <a:pt x="0" y="0"/>
                </a:moveTo>
                <a:lnTo>
                  <a:pt x="5670402" y="0"/>
                </a:lnTo>
                <a:lnTo>
                  <a:pt x="5670402" y="3777715"/>
                </a:lnTo>
                <a:lnTo>
                  <a:pt x="0" y="3777715"/>
                </a:lnTo>
                <a:lnTo>
                  <a:pt x="0" y="0"/>
                </a:lnTo>
                <a:close/>
              </a:path>
            </a:pathLst>
          </a:custGeom>
          <a:blipFill>
            <a:blip r:embed="rId8"/>
            <a:stretch>
              <a:fillRect l="0" t="0" r="0" b="0"/>
            </a:stretch>
          </a:blipFill>
        </p:spPr>
      </p:sp>
      <p:sp>
        <p:nvSpPr>
          <p:cNvPr name="TextBox 9" id="9"/>
          <p:cNvSpPr txBox="true"/>
          <p:nvPr/>
        </p:nvSpPr>
        <p:spPr>
          <a:xfrm rot="-466770">
            <a:off x="761843" y="2014949"/>
            <a:ext cx="4768296" cy="1270434"/>
          </a:xfrm>
          <a:prstGeom prst="rect">
            <a:avLst/>
          </a:prstGeom>
        </p:spPr>
        <p:txBody>
          <a:bodyPr anchor="t" rtlCol="false" tIns="0" lIns="0" bIns="0" rIns="0">
            <a:spAutoFit/>
          </a:bodyPr>
          <a:lstStyle/>
          <a:p>
            <a:pPr algn="ctr">
              <a:lnSpc>
                <a:spcPts val="10301"/>
              </a:lnSpc>
              <a:spcBef>
                <a:spcPct val="0"/>
              </a:spcBef>
            </a:pPr>
            <a:r>
              <a:rPr lang="en-US" sz="7357">
                <a:solidFill>
                  <a:srgbClr val="000000"/>
                </a:solidFill>
                <a:latin typeface="Krabuler"/>
              </a:rPr>
              <a:t>KA-1</a:t>
            </a:r>
          </a:p>
        </p:txBody>
      </p:sp>
      <p:sp>
        <p:nvSpPr>
          <p:cNvPr name="TextBox 10" id="10"/>
          <p:cNvSpPr txBox="true"/>
          <p:nvPr/>
        </p:nvSpPr>
        <p:spPr>
          <a:xfrm rot="0">
            <a:off x="7179555" y="2478188"/>
            <a:ext cx="9860406" cy="5214164"/>
          </a:xfrm>
          <a:prstGeom prst="rect">
            <a:avLst/>
          </a:prstGeom>
        </p:spPr>
        <p:txBody>
          <a:bodyPr anchor="t" rtlCol="false" tIns="0" lIns="0" bIns="0" rIns="0">
            <a:spAutoFit/>
          </a:bodyPr>
          <a:lstStyle/>
          <a:p>
            <a:pPr>
              <a:lnSpc>
                <a:spcPts val="5930"/>
              </a:lnSpc>
            </a:pPr>
            <a:r>
              <a:rPr lang="en-US" sz="5202">
                <a:solidFill>
                  <a:srgbClr val="000000"/>
                </a:solidFill>
                <a:latin typeface="Handy Casual"/>
              </a:rPr>
              <a:t>Gençlik Çalışanlarının Hareketliliği gençler üzerine aktif faaliyette bulunan kurum çalışanlarının deneyim ve uzmanlıklarını paylaştığı uzun vadede taraflar arası proje ortaklıkları kurulmasını sağlayan bir Erasmus+ eğitim projesidir.</a:t>
            </a:r>
          </a:p>
          <a:p>
            <a:pPr>
              <a:lnSpc>
                <a:spcPts val="593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4742707" y="340653"/>
            <a:ext cx="9699658" cy="3103890"/>
          </a:xfrm>
          <a:custGeom>
            <a:avLst/>
            <a:gdLst/>
            <a:ahLst/>
            <a:cxnLst/>
            <a:rect r="r" b="b" t="t" l="l"/>
            <a:pathLst>
              <a:path h="3103890" w="9699658">
                <a:moveTo>
                  <a:pt x="0" y="0"/>
                </a:moveTo>
                <a:lnTo>
                  <a:pt x="9699657" y="0"/>
                </a:lnTo>
                <a:lnTo>
                  <a:pt x="9699657" y="3103890"/>
                </a:lnTo>
                <a:lnTo>
                  <a:pt x="0" y="3103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166726">
            <a:off x="4945687" y="1091270"/>
            <a:ext cx="9288045" cy="1344932"/>
          </a:xfrm>
          <a:prstGeom prst="rect">
            <a:avLst/>
          </a:prstGeom>
        </p:spPr>
        <p:txBody>
          <a:bodyPr anchor="t" rtlCol="false" tIns="0" lIns="0" bIns="0" rIns="0">
            <a:spAutoFit/>
          </a:bodyPr>
          <a:lstStyle/>
          <a:p>
            <a:pPr algn="ctr">
              <a:lnSpc>
                <a:spcPts val="10919"/>
              </a:lnSpc>
              <a:spcBef>
                <a:spcPct val="0"/>
              </a:spcBef>
            </a:pPr>
            <a:r>
              <a:rPr lang="en-US" sz="7799" spc="304">
                <a:solidFill>
                  <a:srgbClr val="000000"/>
                </a:solidFill>
                <a:latin typeface="Krabuler"/>
              </a:rPr>
              <a:t>KA-1 PROJELERİ</a:t>
            </a:r>
          </a:p>
        </p:txBody>
      </p:sp>
      <p:sp>
        <p:nvSpPr>
          <p:cNvPr name="Freeform 4" id="4"/>
          <p:cNvSpPr/>
          <p:nvPr/>
        </p:nvSpPr>
        <p:spPr>
          <a:xfrm flipH="false" flipV="false" rot="0">
            <a:off x="11040830" y="2036037"/>
            <a:ext cx="2704795" cy="1249123"/>
          </a:xfrm>
          <a:custGeom>
            <a:avLst/>
            <a:gdLst/>
            <a:ahLst/>
            <a:cxnLst/>
            <a:rect r="r" b="b" t="t" l="l"/>
            <a:pathLst>
              <a:path h="1249123" w="2704795">
                <a:moveTo>
                  <a:pt x="0" y="0"/>
                </a:moveTo>
                <a:lnTo>
                  <a:pt x="2704795" y="0"/>
                </a:lnTo>
                <a:lnTo>
                  <a:pt x="2704795" y="1249124"/>
                </a:lnTo>
                <a:lnTo>
                  <a:pt x="0" y="12491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91967">
            <a:off x="4392492" y="950145"/>
            <a:ext cx="2241878" cy="2042147"/>
          </a:xfrm>
          <a:custGeom>
            <a:avLst/>
            <a:gdLst/>
            <a:ahLst/>
            <a:cxnLst/>
            <a:rect r="r" b="b" t="t" l="l"/>
            <a:pathLst>
              <a:path h="2042147" w="2241878">
                <a:moveTo>
                  <a:pt x="0" y="0"/>
                </a:moveTo>
                <a:lnTo>
                  <a:pt x="2241878" y="0"/>
                </a:lnTo>
                <a:lnTo>
                  <a:pt x="2241878" y="2042147"/>
                </a:lnTo>
                <a:lnTo>
                  <a:pt x="0" y="20421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true" rot="4706294">
            <a:off x="-101880" y="-670709"/>
            <a:ext cx="3895386" cy="4128059"/>
          </a:xfrm>
          <a:custGeom>
            <a:avLst/>
            <a:gdLst/>
            <a:ahLst/>
            <a:cxnLst/>
            <a:rect r="r" b="b" t="t" l="l"/>
            <a:pathLst>
              <a:path h="4128059" w="3895386">
                <a:moveTo>
                  <a:pt x="0" y="4128058"/>
                </a:moveTo>
                <a:lnTo>
                  <a:pt x="3895386" y="4128058"/>
                </a:lnTo>
                <a:lnTo>
                  <a:pt x="3895386"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568932">
            <a:off x="15963105" y="1241501"/>
            <a:ext cx="1447775" cy="2075662"/>
          </a:xfrm>
          <a:custGeom>
            <a:avLst/>
            <a:gdLst/>
            <a:ahLst/>
            <a:cxnLst/>
            <a:rect r="r" b="b" t="t" l="l"/>
            <a:pathLst>
              <a:path h="2075662" w="1447775">
                <a:moveTo>
                  <a:pt x="0" y="0"/>
                </a:moveTo>
                <a:lnTo>
                  <a:pt x="1447775" y="0"/>
                </a:lnTo>
                <a:lnTo>
                  <a:pt x="1447775" y="2075662"/>
                </a:lnTo>
                <a:lnTo>
                  <a:pt x="0" y="207566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0538197" y="0"/>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14">
              <a:extLst>
                <a:ext uri="{96DAC541-7B7A-43D3-8B79-37D633B846F1}">
                  <asvg:svgBlip xmlns:asvg="http://schemas.microsoft.com/office/drawing/2016/SVG/main" r:embed="rId15"/>
                </a:ext>
              </a:extLst>
            </a:blip>
            <a:stretch>
              <a:fillRect l="-62081" t="0" r="0" b="0"/>
            </a:stretch>
          </a:blipFill>
        </p:spPr>
      </p:sp>
      <p:sp>
        <p:nvSpPr>
          <p:cNvPr name="TextBox 10" id="10"/>
          <p:cNvSpPr txBox="true"/>
          <p:nvPr/>
        </p:nvSpPr>
        <p:spPr>
          <a:xfrm rot="0">
            <a:off x="0" y="4741664"/>
            <a:ext cx="13182600" cy="1485900"/>
          </a:xfrm>
          <a:prstGeom prst="rect">
            <a:avLst/>
          </a:prstGeom>
        </p:spPr>
        <p:txBody>
          <a:bodyPr anchor="t" rtlCol="false" tIns="0" lIns="0" bIns="0" rIns="0">
            <a:spAutoFit/>
          </a:bodyPr>
          <a:lstStyle/>
          <a:p>
            <a:pPr algn="ctr">
              <a:lnSpc>
                <a:spcPts val="5774"/>
              </a:lnSpc>
              <a:spcBef>
                <a:spcPct val="0"/>
              </a:spcBef>
            </a:pPr>
            <a:r>
              <a:rPr lang="en-US" sz="5499" spc="230">
                <a:solidFill>
                  <a:srgbClr val="000000"/>
                </a:solidFill>
                <a:latin typeface="Handy Casual"/>
              </a:rPr>
              <a:t>Okul Öncesi Dönemde Kaliteli Eğitim için Bilgi Teknolojilerinin Kullanımı- ŞIRNAK</a:t>
            </a:r>
          </a:p>
        </p:txBody>
      </p:sp>
      <p:sp>
        <p:nvSpPr>
          <p:cNvPr name="TextBox 11" id="11"/>
          <p:cNvSpPr txBox="true"/>
          <p:nvPr/>
        </p:nvSpPr>
        <p:spPr>
          <a:xfrm rot="0">
            <a:off x="2100220" y="7256264"/>
            <a:ext cx="16187780" cy="1485900"/>
          </a:xfrm>
          <a:prstGeom prst="rect">
            <a:avLst/>
          </a:prstGeom>
        </p:spPr>
        <p:txBody>
          <a:bodyPr anchor="t" rtlCol="false" tIns="0" lIns="0" bIns="0" rIns="0">
            <a:spAutoFit/>
          </a:bodyPr>
          <a:lstStyle/>
          <a:p>
            <a:pPr algn="ctr">
              <a:lnSpc>
                <a:spcPts val="5774"/>
              </a:lnSpc>
              <a:spcBef>
                <a:spcPct val="0"/>
              </a:spcBef>
            </a:pPr>
            <a:r>
              <a:rPr lang="en-US" sz="5499" spc="230">
                <a:solidFill>
                  <a:srgbClr val="000000"/>
                </a:solidFill>
                <a:latin typeface="Handy Casual"/>
              </a:rPr>
              <a:t>Daha İyi Öğretim, İletişim ve Motivasyon Becerileri İçin Yeni  Ufuklar - ISPARTA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p:nvPr/>
        </p:nvGrpSpPr>
        <p:grpSpPr>
          <a:xfrm rot="0">
            <a:off x="-2637456" y="-1396527"/>
            <a:ext cx="12815040" cy="13080054"/>
            <a:chOff x="0" y="0"/>
            <a:chExt cx="17086720" cy="17440072"/>
          </a:xfrm>
        </p:grpSpPr>
        <p:sp>
          <p:nvSpPr>
            <p:cNvPr name="Freeform 3" id="3"/>
            <p:cNvSpPr/>
            <p:nvPr/>
          </p:nvSpPr>
          <p:spPr>
            <a:xfrm flipH="false" flipV="false" rot="-3903177">
              <a:off x="1863757" y="2404775"/>
              <a:ext cx="13359206" cy="12630522"/>
            </a:xfrm>
            <a:custGeom>
              <a:avLst/>
              <a:gdLst/>
              <a:ahLst/>
              <a:cxnLst/>
              <a:rect r="r" b="b" t="t" l="l"/>
              <a:pathLst>
                <a:path h="12630522" w="13359206">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813416">
              <a:off x="7576549" y="3564009"/>
              <a:ext cx="2163750" cy="10535598"/>
              <a:chOff x="0" y="0"/>
              <a:chExt cx="427407" cy="2081106"/>
            </a:xfrm>
          </p:grpSpPr>
          <p:sp>
            <p:nvSpPr>
              <p:cNvPr name="Freeform 5" id="5"/>
              <p:cNvSpPr/>
              <p:nvPr/>
            </p:nvSpPr>
            <p:spPr>
              <a:xfrm flipH="false" flipV="false" rot="0">
                <a:off x="0" y="0"/>
                <a:ext cx="427407" cy="2081106"/>
              </a:xfrm>
              <a:custGeom>
                <a:avLst/>
                <a:gdLst/>
                <a:ahLst/>
                <a:cxnLst/>
                <a:rect r="r" b="b" t="t" l="l"/>
                <a:pathLst>
                  <a:path h="2081106" w="427407">
                    <a:moveTo>
                      <a:pt x="0" y="0"/>
                    </a:moveTo>
                    <a:lnTo>
                      <a:pt x="427407" y="0"/>
                    </a:lnTo>
                    <a:lnTo>
                      <a:pt x="427407" y="2081106"/>
                    </a:lnTo>
                    <a:lnTo>
                      <a:pt x="0" y="2081106"/>
                    </a:lnTo>
                    <a:close/>
                  </a:path>
                </a:pathLst>
              </a:custGeom>
              <a:solidFill>
                <a:srgbClr val="A4B9FB"/>
              </a:solidFill>
            </p:spPr>
          </p:sp>
          <p:sp>
            <p:nvSpPr>
              <p:cNvPr name="TextBox 6" id="6"/>
              <p:cNvSpPr txBox="true"/>
              <p:nvPr/>
            </p:nvSpPr>
            <p:spPr>
              <a:xfrm>
                <a:off x="0" y="-28575"/>
                <a:ext cx="427407" cy="2109681"/>
              </a:xfrm>
              <a:prstGeom prst="rect">
                <a:avLst/>
              </a:prstGeom>
            </p:spPr>
            <p:txBody>
              <a:bodyPr anchor="ctr" rtlCol="false" tIns="50800" lIns="50800" bIns="50800" rIns="50800"/>
              <a:lstStyle/>
              <a:p>
                <a:pPr algn="ctr">
                  <a:lnSpc>
                    <a:spcPts val="2100"/>
                  </a:lnSpc>
                </a:pPr>
              </a:p>
            </p:txBody>
          </p:sp>
        </p:grpSp>
      </p:grpSp>
      <p:grpSp>
        <p:nvGrpSpPr>
          <p:cNvPr name="Group 7" id="7"/>
          <p:cNvGrpSpPr/>
          <p:nvPr/>
        </p:nvGrpSpPr>
        <p:grpSpPr>
          <a:xfrm rot="0">
            <a:off x="6760391" y="1242183"/>
            <a:ext cx="10498909" cy="7657600"/>
            <a:chOff x="0" y="0"/>
            <a:chExt cx="14302208" cy="10431615"/>
          </a:xfrm>
        </p:grpSpPr>
        <p:sp>
          <p:nvSpPr>
            <p:cNvPr name="Freeform 8" id="8"/>
            <p:cNvSpPr/>
            <p:nvPr/>
          </p:nvSpPr>
          <p:spPr>
            <a:xfrm flipH="false" flipV="false" rot="0">
              <a:off x="31750" y="31750"/>
              <a:ext cx="14238708" cy="10368115"/>
            </a:xfrm>
            <a:custGeom>
              <a:avLst/>
              <a:gdLst/>
              <a:ahLst/>
              <a:cxnLst/>
              <a:rect r="r" b="b" t="t" l="l"/>
              <a:pathLst>
                <a:path h="10368115" w="14238708">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name="Freeform 9" id="9"/>
            <p:cNvSpPr/>
            <p:nvPr/>
          </p:nvSpPr>
          <p:spPr>
            <a:xfrm flipH="false" flipV="false" rot="0">
              <a:off x="0" y="0"/>
              <a:ext cx="14302208" cy="10431616"/>
            </a:xfrm>
            <a:custGeom>
              <a:avLst/>
              <a:gdLst/>
              <a:ahLst/>
              <a:cxnLst/>
              <a:rect r="r" b="b" t="t" l="l"/>
              <a:pathLst>
                <a:path h="10431616" w="14302208">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name="TextBox 10" id="10"/>
          <p:cNvSpPr txBox="true"/>
          <p:nvPr/>
        </p:nvSpPr>
        <p:spPr>
          <a:xfrm rot="0">
            <a:off x="11575006" y="4855726"/>
            <a:ext cx="4871541" cy="1462017"/>
          </a:xfrm>
          <a:prstGeom prst="rect">
            <a:avLst/>
          </a:prstGeom>
        </p:spPr>
        <p:txBody>
          <a:bodyPr anchor="t" rtlCol="false" tIns="0" lIns="0" bIns="0" rIns="0">
            <a:spAutoFit/>
          </a:bodyPr>
          <a:lstStyle/>
          <a:p>
            <a:pPr marL="902762" indent="-451381" lvl="1">
              <a:lnSpc>
                <a:spcPts val="5853"/>
              </a:lnSpc>
              <a:buFont typeface="Arial"/>
              <a:buChar char="•"/>
            </a:pPr>
            <a:r>
              <a:rPr lang="en-US" sz="4181">
                <a:solidFill>
                  <a:srgbClr val="000000"/>
                </a:solidFill>
                <a:latin typeface="Krabuler"/>
              </a:rPr>
              <a:t>SON BAŞVURU TARIHI</a:t>
            </a:r>
          </a:p>
        </p:txBody>
      </p:sp>
      <p:sp>
        <p:nvSpPr>
          <p:cNvPr name="TextBox 11" id="11"/>
          <p:cNvSpPr txBox="true"/>
          <p:nvPr/>
        </p:nvSpPr>
        <p:spPr>
          <a:xfrm rot="0">
            <a:off x="12087743" y="6215093"/>
            <a:ext cx="3846068" cy="2445258"/>
          </a:xfrm>
          <a:prstGeom prst="rect">
            <a:avLst/>
          </a:prstGeom>
        </p:spPr>
        <p:txBody>
          <a:bodyPr anchor="t" rtlCol="false" tIns="0" lIns="0" bIns="0" rIns="0">
            <a:spAutoFit/>
          </a:bodyPr>
          <a:lstStyle/>
          <a:p>
            <a:pPr>
              <a:lnSpc>
                <a:spcPts val="3875"/>
              </a:lnSpc>
            </a:pPr>
            <a:r>
              <a:rPr lang="en-US" sz="3399" spc="142">
                <a:solidFill>
                  <a:srgbClr val="000000"/>
                </a:solidFill>
                <a:latin typeface="Handy Casual"/>
              </a:rPr>
              <a:t>1.dönem : 5 Mart 2024</a:t>
            </a:r>
          </a:p>
          <a:p>
            <a:pPr>
              <a:lnSpc>
                <a:spcPts val="3875"/>
              </a:lnSpc>
            </a:pPr>
            <a:r>
              <a:rPr lang="en-US" sz="3399" spc="142">
                <a:solidFill>
                  <a:srgbClr val="000000"/>
                </a:solidFill>
                <a:latin typeface="Handy Casual"/>
              </a:rPr>
              <a:t>                                    2.dönem : 1 Ekim 2024</a:t>
            </a:r>
          </a:p>
          <a:p>
            <a:pPr>
              <a:lnSpc>
                <a:spcPts val="3875"/>
              </a:lnSpc>
            </a:pPr>
          </a:p>
          <a:p>
            <a:pPr>
              <a:lnSpc>
                <a:spcPts val="3875"/>
              </a:lnSpc>
            </a:pPr>
          </a:p>
        </p:txBody>
      </p:sp>
      <p:sp>
        <p:nvSpPr>
          <p:cNvPr name="TextBox 12" id="12"/>
          <p:cNvSpPr txBox="true"/>
          <p:nvPr/>
        </p:nvSpPr>
        <p:spPr>
          <a:xfrm rot="0">
            <a:off x="7001116" y="1891963"/>
            <a:ext cx="4573891" cy="1368401"/>
          </a:xfrm>
          <a:prstGeom prst="rect">
            <a:avLst/>
          </a:prstGeom>
        </p:spPr>
        <p:txBody>
          <a:bodyPr anchor="t" rtlCol="false" tIns="0" lIns="0" bIns="0" rIns="0">
            <a:spAutoFit/>
          </a:bodyPr>
          <a:lstStyle/>
          <a:p>
            <a:pPr marL="847604" indent="-423802" lvl="1">
              <a:lnSpc>
                <a:spcPts val="5496"/>
              </a:lnSpc>
              <a:buFont typeface="Arial"/>
              <a:buChar char="•"/>
            </a:pPr>
            <a:r>
              <a:rPr lang="en-US" sz="3925">
                <a:solidFill>
                  <a:srgbClr val="000000"/>
                </a:solidFill>
                <a:latin typeface="Krabuler Bold"/>
              </a:rPr>
              <a:t>BAŞVURUNUN YAPILACAĞI YER</a:t>
            </a:r>
          </a:p>
        </p:txBody>
      </p:sp>
      <p:sp>
        <p:nvSpPr>
          <p:cNvPr name="TextBox 13" id="13"/>
          <p:cNvSpPr txBox="true"/>
          <p:nvPr/>
        </p:nvSpPr>
        <p:spPr>
          <a:xfrm rot="0">
            <a:off x="7646116" y="3353980"/>
            <a:ext cx="3928891" cy="1959483"/>
          </a:xfrm>
          <a:prstGeom prst="rect">
            <a:avLst/>
          </a:prstGeom>
        </p:spPr>
        <p:txBody>
          <a:bodyPr anchor="t" rtlCol="false" tIns="0" lIns="0" bIns="0" rIns="0">
            <a:spAutoFit/>
          </a:bodyPr>
          <a:lstStyle/>
          <a:p>
            <a:pPr>
              <a:lnSpc>
                <a:spcPts val="3875"/>
              </a:lnSpc>
            </a:pPr>
            <a:r>
              <a:rPr lang="en-US" sz="3399">
                <a:solidFill>
                  <a:srgbClr val="000000"/>
                </a:solidFill>
                <a:latin typeface="Handy Casual"/>
              </a:rPr>
              <a:t>Başvuran kurumun bulunduğu ülkedeki ulusal ajansa online olarak yapılır</a:t>
            </a:r>
          </a:p>
          <a:p>
            <a:pPr>
              <a:lnSpc>
                <a:spcPts val="3875"/>
              </a:lnSpc>
            </a:pPr>
          </a:p>
        </p:txBody>
      </p:sp>
      <p:sp>
        <p:nvSpPr>
          <p:cNvPr name="TextBox 14" id="14"/>
          <p:cNvSpPr txBox="true"/>
          <p:nvPr/>
        </p:nvSpPr>
        <p:spPr>
          <a:xfrm rot="-829432">
            <a:off x="893527" y="2076149"/>
            <a:ext cx="4606058" cy="1394466"/>
          </a:xfrm>
          <a:prstGeom prst="rect">
            <a:avLst/>
          </a:prstGeom>
        </p:spPr>
        <p:txBody>
          <a:bodyPr anchor="t" rtlCol="false" tIns="0" lIns="0" bIns="0" rIns="0">
            <a:spAutoFit/>
          </a:bodyPr>
          <a:lstStyle/>
          <a:p>
            <a:pPr algn="ctr">
              <a:lnSpc>
                <a:spcPts val="11339"/>
              </a:lnSpc>
              <a:spcBef>
                <a:spcPct val="0"/>
              </a:spcBef>
            </a:pPr>
            <a:r>
              <a:rPr lang="en-US" sz="8099">
                <a:solidFill>
                  <a:srgbClr val="000000"/>
                </a:solidFill>
                <a:latin typeface="Krabuler"/>
              </a:rPr>
              <a:t>KA-2</a:t>
            </a:r>
          </a:p>
        </p:txBody>
      </p:sp>
      <p:sp>
        <p:nvSpPr>
          <p:cNvPr name="Freeform 15" id="15"/>
          <p:cNvSpPr/>
          <p:nvPr/>
        </p:nvSpPr>
        <p:spPr>
          <a:xfrm flipH="false" flipV="false" rot="-1568932">
            <a:off x="16073974" y="511583"/>
            <a:ext cx="1480813" cy="2123030"/>
          </a:xfrm>
          <a:custGeom>
            <a:avLst/>
            <a:gdLst/>
            <a:ahLst/>
            <a:cxnLst/>
            <a:rect r="r" b="b" t="t" l="l"/>
            <a:pathLst>
              <a:path h="2123030" w="1480813">
                <a:moveTo>
                  <a:pt x="0" y="0"/>
                </a:moveTo>
                <a:lnTo>
                  <a:pt x="1480813" y="0"/>
                </a:lnTo>
                <a:lnTo>
                  <a:pt x="1480813" y="2123030"/>
                </a:lnTo>
                <a:lnTo>
                  <a:pt x="0" y="2123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810606">
            <a:off x="1167133" y="3609829"/>
            <a:ext cx="4859108" cy="1611097"/>
          </a:xfrm>
          <a:prstGeom prst="rect">
            <a:avLst/>
          </a:prstGeom>
        </p:spPr>
        <p:txBody>
          <a:bodyPr anchor="t" rtlCol="false" tIns="0" lIns="0" bIns="0" rIns="0">
            <a:spAutoFit/>
          </a:bodyPr>
          <a:lstStyle/>
          <a:p>
            <a:pPr algn="ctr">
              <a:lnSpc>
                <a:spcPts val="6242"/>
              </a:lnSpc>
              <a:spcBef>
                <a:spcPct val="0"/>
              </a:spcBef>
            </a:pPr>
            <a:r>
              <a:rPr lang="en-US" sz="5944" spc="249">
                <a:solidFill>
                  <a:srgbClr val="000000"/>
                </a:solidFill>
                <a:latin typeface="Krabuler"/>
              </a:rPr>
              <a:t>İŞBİRLİĞİ ORTAKLIĞI</a:t>
            </a:r>
          </a:p>
        </p:txBody>
      </p:sp>
      <p:sp>
        <p:nvSpPr>
          <p:cNvPr name="TextBox 17" id="17"/>
          <p:cNvSpPr txBox="true"/>
          <p:nvPr/>
        </p:nvSpPr>
        <p:spPr>
          <a:xfrm rot="0">
            <a:off x="8748807" y="9193751"/>
            <a:ext cx="6522077" cy="552331"/>
          </a:xfrm>
          <a:prstGeom prst="rect">
            <a:avLst/>
          </a:prstGeom>
        </p:spPr>
        <p:txBody>
          <a:bodyPr anchor="t" rtlCol="false" tIns="0" lIns="0" bIns="0" rIns="0">
            <a:spAutoFit/>
          </a:bodyPr>
          <a:lstStyle/>
          <a:p>
            <a:pPr algn="ctr">
              <a:lnSpc>
                <a:spcPts val="4193"/>
              </a:lnSpc>
              <a:spcBef>
                <a:spcPct val="0"/>
              </a:spcBef>
            </a:pPr>
            <a:r>
              <a:rPr lang="en-US" sz="3993" spc="167">
                <a:solidFill>
                  <a:srgbClr val="000000"/>
                </a:solidFill>
                <a:latin typeface="Krabuler"/>
              </a:rPr>
              <a:t>Proje süresi: 12 - 36 ay.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p:nvPr/>
        </p:nvGrpSpPr>
        <p:grpSpPr>
          <a:xfrm rot="0">
            <a:off x="6760391" y="1242183"/>
            <a:ext cx="10498909" cy="7657600"/>
            <a:chOff x="0" y="0"/>
            <a:chExt cx="14302208" cy="10431615"/>
          </a:xfrm>
        </p:grpSpPr>
        <p:sp>
          <p:nvSpPr>
            <p:cNvPr name="Freeform 3" id="3"/>
            <p:cNvSpPr/>
            <p:nvPr/>
          </p:nvSpPr>
          <p:spPr>
            <a:xfrm flipH="false" flipV="false" rot="0">
              <a:off x="31750" y="31750"/>
              <a:ext cx="14238708" cy="10368115"/>
            </a:xfrm>
            <a:custGeom>
              <a:avLst/>
              <a:gdLst/>
              <a:ahLst/>
              <a:cxnLst/>
              <a:rect r="r" b="b" t="t" l="l"/>
              <a:pathLst>
                <a:path h="10368115" w="14238708">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name="Freeform 4" id="4"/>
            <p:cNvSpPr/>
            <p:nvPr/>
          </p:nvSpPr>
          <p:spPr>
            <a:xfrm flipH="false" flipV="false" rot="0">
              <a:off x="0" y="0"/>
              <a:ext cx="14302208" cy="10431616"/>
            </a:xfrm>
            <a:custGeom>
              <a:avLst/>
              <a:gdLst/>
              <a:ahLst/>
              <a:cxnLst/>
              <a:rect r="r" b="b" t="t" l="l"/>
              <a:pathLst>
                <a:path h="10431616" w="14302208">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name="Freeform 5" id="5"/>
          <p:cNvSpPr/>
          <p:nvPr/>
        </p:nvSpPr>
        <p:spPr>
          <a:xfrm flipH="false" flipV="false" rot="0">
            <a:off x="-49133" y="364943"/>
            <a:ext cx="7628315" cy="9557115"/>
          </a:xfrm>
          <a:custGeom>
            <a:avLst/>
            <a:gdLst/>
            <a:ahLst/>
            <a:cxnLst/>
            <a:rect r="r" b="b" t="t" l="l"/>
            <a:pathLst>
              <a:path h="9557115" w="7628315">
                <a:moveTo>
                  <a:pt x="0" y="0"/>
                </a:moveTo>
                <a:lnTo>
                  <a:pt x="7628316" y="0"/>
                </a:lnTo>
                <a:lnTo>
                  <a:pt x="7628316" y="9557114"/>
                </a:lnTo>
                <a:lnTo>
                  <a:pt x="0" y="95571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568932">
            <a:off x="11437677" y="7714166"/>
            <a:ext cx="1144336" cy="1640625"/>
          </a:xfrm>
          <a:custGeom>
            <a:avLst/>
            <a:gdLst/>
            <a:ahLst/>
            <a:cxnLst/>
            <a:rect r="r" b="b" t="t" l="l"/>
            <a:pathLst>
              <a:path h="1640625" w="1144336">
                <a:moveTo>
                  <a:pt x="0" y="0"/>
                </a:moveTo>
                <a:lnTo>
                  <a:pt x="1144337" y="0"/>
                </a:lnTo>
                <a:lnTo>
                  <a:pt x="1144337" y="1640626"/>
                </a:lnTo>
                <a:lnTo>
                  <a:pt x="0" y="16406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5027046">
            <a:off x="16282896" y="916013"/>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484286">
            <a:off x="1389714" y="5432034"/>
            <a:ext cx="5355354" cy="3011317"/>
          </a:xfrm>
          <a:custGeom>
            <a:avLst/>
            <a:gdLst/>
            <a:ahLst/>
            <a:cxnLst/>
            <a:rect r="r" b="b" t="t" l="l"/>
            <a:pathLst>
              <a:path h="3011317" w="5355354">
                <a:moveTo>
                  <a:pt x="0" y="0"/>
                </a:moveTo>
                <a:lnTo>
                  <a:pt x="5355354" y="0"/>
                </a:lnTo>
                <a:lnTo>
                  <a:pt x="5355354" y="3011317"/>
                </a:lnTo>
                <a:lnTo>
                  <a:pt x="0" y="3011317"/>
                </a:lnTo>
                <a:lnTo>
                  <a:pt x="0" y="0"/>
                </a:lnTo>
                <a:close/>
              </a:path>
            </a:pathLst>
          </a:custGeom>
          <a:blipFill>
            <a:blip r:embed="rId8"/>
            <a:stretch>
              <a:fillRect l="0" t="0" r="0" b="0"/>
            </a:stretch>
          </a:blipFill>
        </p:spPr>
      </p:sp>
      <p:sp>
        <p:nvSpPr>
          <p:cNvPr name="TextBox 9" id="9"/>
          <p:cNvSpPr txBox="true"/>
          <p:nvPr/>
        </p:nvSpPr>
        <p:spPr>
          <a:xfrm rot="-466770">
            <a:off x="761843" y="2014949"/>
            <a:ext cx="4768296" cy="1270434"/>
          </a:xfrm>
          <a:prstGeom prst="rect">
            <a:avLst/>
          </a:prstGeom>
        </p:spPr>
        <p:txBody>
          <a:bodyPr anchor="t" rtlCol="false" tIns="0" lIns="0" bIns="0" rIns="0">
            <a:spAutoFit/>
          </a:bodyPr>
          <a:lstStyle/>
          <a:p>
            <a:pPr algn="ctr">
              <a:lnSpc>
                <a:spcPts val="10301"/>
              </a:lnSpc>
              <a:spcBef>
                <a:spcPct val="0"/>
              </a:spcBef>
            </a:pPr>
            <a:r>
              <a:rPr lang="en-US" sz="7357">
                <a:solidFill>
                  <a:srgbClr val="000000"/>
                </a:solidFill>
                <a:latin typeface="Krabuler"/>
              </a:rPr>
              <a:t>KA-2</a:t>
            </a:r>
          </a:p>
        </p:txBody>
      </p:sp>
      <p:sp>
        <p:nvSpPr>
          <p:cNvPr name="TextBox 10" id="10"/>
          <p:cNvSpPr txBox="true"/>
          <p:nvPr/>
        </p:nvSpPr>
        <p:spPr>
          <a:xfrm rot="0">
            <a:off x="7079643" y="1556630"/>
            <a:ext cx="9860406" cy="7057281"/>
          </a:xfrm>
          <a:prstGeom prst="rect">
            <a:avLst/>
          </a:prstGeom>
        </p:spPr>
        <p:txBody>
          <a:bodyPr anchor="t" rtlCol="false" tIns="0" lIns="0" bIns="0" rIns="0">
            <a:spAutoFit/>
          </a:bodyPr>
          <a:lstStyle/>
          <a:p>
            <a:pPr>
              <a:lnSpc>
                <a:spcPts val="5588"/>
              </a:lnSpc>
            </a:pPr>
            <a:r>
              <a:rPr lang="en-US" sz="4902">
                <a:solidFill>
                  <a:srgbClr val="000000"/>
                </a:solidFill>
                <a:latin typeface="Handy Casual"/>
              </a:rPr>
              <a:t>Yenilik ve İyi Uygulamaların Değişimi (KA2) başlığı altında yürütülecek projeler; eğitim kurumları, gençlik örgütleri, iş dünyası, yerel/ bölgesel idareler ve sivil toplum kuruluşları arasında eğitim, öğretim ve gençlik alanında kurumsal işbirlikleri (ortaklıklar) oluşturulmasına fırsat vermektedir. Bu ortaklıklar yoluyla yenilikçi uygulamaların geliştirilmesi, yaratıcılık, girişimcilik ve istihdam edilebilirliğin sağlanması amaçlanmaktadır.</a:t>
            </a:r>
          </a:p>
        </p:txBody>
      </p:sp>
      <p:sp>
        <p:nvSpPr>
          <p:cNvPr name="TextBox 11" id="11"/>
          <p:cNvSpPr txBox="true"/>
          <p:nvPr/>
        </p:nvSpPr>
        <p:spPr>
          <a:xfrm rot="-485978">
            <a:off x="1278517" y="3668742"/>
            <a:ext cx="4319274" cy="1219200"/>
          </a:xfrm>
          <a:prstGeom prst="rect">
            <a:avLst/>
          </a:prstGeom>
        </p:spPr>
        <p:txBody>
          <a:bodyPr anchor="t" rtlCol="false" tIns="0" lIns="0" bIns="0" rIns="0">
            <a:spAutoFit/>
          </a:bodyPr>
          <a:lstStyle/>
          <a:p>
            <a:pPr algn="ctr">
              <a:lnSpc>
                <a:spcPts val="4725"/>
              </a:lnSpc>
              <a:spcBef>
                <a:spcPct val="0"/>
              </a:spcBef>
            </a:pPr>
            <a:r>
              <a:rPr lang="en-US" sz="4500" spc="189">
                <a:solidFill>
                  <a:srgbClr val="000000"/>
                </a:solidFill>
                <a:latin typeface="Krabuler"/>
              </a:rPr>
              <a:t>İŞBİRLİĞİ ORTAKLARI</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TextBox 2" id="2"/>
          <p:cNvSpPr txBox="true"/>
          <p:nvPr/>
        </p:nvSpPr>
        <p:spPr>
          <a:xfrm rot="0">
            <a:off x="8358513" y="6470683"/>
            <a:ext cx="8771874" cy="522732"/>
          </a:xfrm>
          <a:prstGeom prst="rect">
            <a:avLst/>
          </a:prstGeom>
        </p:spPr>
        <p:txBody>
          <a:bodyPr anchor="t" rtlCol="false" tIns="0" lIns="0" bIns="0" rIns="0">
            <a:spAutoFit/>
          </a:bodyPr>
          <a:lstStyle/>
          <a:p>
            <a:pPr algn="just">
              <a:lnSpc>
                <a:spcPts val="4104"/>
              </a:lnSpc>
            </a:pPr>
            <a:r>
              <a:rPr lang="en-US" sz="3600">
                <a:solidFill>
                  <a:srgbClr val="000000"/>
                </a:solidFill>
                <a:latin typeface="Handy Casual Bold"/>
              </a:rPr>
              <a:t>Mesleki Eğitim ve Öğretimde İngilizce Eğitimi  - İSTANBUL</a:t>
            </a:r>
          </a:p>
        </p:txBody>
      </p:sp>
      <p:sp>
        <p:nvSpPr>
          <p:cNvPr name="Freeform 3" id="3"/>
          <p:cNvSpPr/>
          <p:nvPr/>
        </p:nvSpPr>
        <p:spPr>
          <a:xfrm flipH="false" flipV="false" rot="0">
            <a:off x="4742707" y="1589776"/>
            <a:ext cx="9699658" cy="3103890"/>
          </a:xfrm>
          <a:custGeom>
            <a:avLst/>
            <a:gdLst/>
            <a:ahLst/>
            <a:cxnLst/>
            <a:rect r="r" b="b" t="t" l="l"/>
            <a:pathLst>
              <a:path h="3103890" w="9699658">
                <a:moveTo>
                  <a:pt x="0" y="0"/>
                </a:moveTo>
                <a:lnTo>
                  <a:pt x="9699657" y="0"/>
                </a:lnTo>
                <a:lnTo>
                  <a:pt x="9699657" y="3103891"/>
                </a:lnTo>
                <a:lnTo>
                  <a:pt x="0" y="31038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166726">
            <a:off x="4763096" y="2388342"/>
            <a:ext cx="9288045" cy="1344932"/>
          </a:xfrm>
          <a:prstGeom prst="rect">
            <a:avLst/>
          </a:prstGeom>
        </p:spPr>
        <p:txBody>
          <a:bodyPr anchor="t" rtlCol="false" tIns="0" lIns="0" bIns="0" rIns="0">
            <a:spAutoFit/>
          </a:bodyPr>
          <a:lstStyle/>
          <a:p>
            <a:pPr algn="ctr">
              <a:lnSpc>
                <a:spcPts val="10919"/>
              </a:lnSpc>
              <a:spcBef>
                <a:spcPct val="0"/>
              </a:spcBef>
            </a:pPr>
            <a:r>
              <a:rPr lang="en-US" sz="7799" spc="304">
                <a:solidFill>
                  <a:srgbClr val="000000"/>
                </a:solidFill>
                <a:latin typeface="Krabuler"/>
              </a:rPr>
              <a:t>KA-2 PROJELERİ</a:t>
            </a:r>
          </a:p>
        </p:txBody>
      </p:sp>
      <p:sp>
        <p:nvSpPr>
          <p:cNvPr name="TextBox 5" id="5"/>
          <p:cNvSpPr txBox="true"/>
          <p:nvPr/>
        </p:nvSpPr>
        <p:spPr>
          <a:xfrm rot="0">
            <a:off x="2158389" y="5681933"/>
            <a:ext cx="13183563" cy="532257"/>
          </a:xfrm>
          <a:prstGeom prst="rect">
            <a:avLst/>
          </a:prstGeom>
        </p:spPr>
        <p:txBody>
          <a:bodyPr anchor="t" rtlCol="false" tIns="0" lIns="0" bIns="0" rIns="0">
            <a:spAutoFit/>
          </a:bodyPr>
          <a:lstStyle/>
          <a:p>
            <a:pPr algn="just">
              <a:lnSpc>
                <a:spcPts val="4103"/>
              </a:lnSpc>
            </a:pPr>
            <a:r>
              <a:rPr lang="en-US" sz="3599">
                <a:solidFill>
                  <a:srgbClr val="000000"/>
                </a:solidFill>
                <a:latin typeface="Handy Casual Bold"/>
              </a:rPr>
              <a:t>Günlük Hayatta Bilgi ve İletişim Teknolojileri ve Yetişkin Eğitiminde e-Öğrenme - ANKARA</a:t>
            </a:r>
          </a:p>
        </p:txBody>
      </p:sp>
      <p:sp>
        <p:nvSpPr>
          <p:cNvPr name="TextBox 6" id="6"/>
          <p:cNvSpPr txBox="true"/>
          <p:nvPr/>
        </p:nvSpPr>
        <p:spPr>
          <a:xfrm rot="0">
            <a:off x="2158062" y="7249908"/>
            <a:ext cx="13183890" cy="1037082"/>
          </a:xfrm>
          <a:prstGeom prst="rect">
            <a:avLst/>
          </a:prstGeom>
        </p:spPr>
        <p:txBody>
          <a:bodyPr anchor="t" rtlCol="false" tIns="0" lIns="0" bIns="0" rIns="0">
            <a:spAutoFit/>
          </a:bodyPr>
          <a:lstStyle/>
          <a:p>
            <a:pPr algn="just">
              <a:lnSpc>
                <a:spcPts val="4104"/>
              </a:lnSpc>
            </a:pPr>
            <a:r>
              <a:rPr lang="en-US" sz="3600">
                <a:solidFill>
                  <a:srgbClr val="000000"/>
                </a:solidFill>
                <a:latin typeface="Handy Casual Bold"/>
              </a:rPr>
              <a:t>Mesleki Eğitim Kurumları ve İşgücü Piyasasına Yönelik Güçlendirilmiş Ortaklık İmkânları için Yeni Yaklaşımlar - ANKARA</a:t>
            </a:r>
          </a:p>
        </p:txBody>
      </p:sp>
      <p:sp>
        <p:nvSpPr>
          <p:cNvPr name="Freeform 7" id="7"/>
          <p:cNvSpPr/>
          <p:nvPr/>
        </p:nvSpPr>
        <p:spPr>
          <a:xfrm flipH="false" flipV="false" rot="0">
            <a:off x="10538197" y="3444543"/>
            <a:ext cx="2704795" cy="1249123"/>
          </a:xfrm>
          <a:custGeom>
            <a:avLst/>
            <a:gdLst/>
            <a:ahLst/>
            <a:cxnLst/>
            <a:rect r="r" b="b" t="t" l="l"/>
            <a:pathLst>
              <a:path h="1249123" w="2704795">
                <a:moveTo>
                  <a:pt x="0" y="0"/>
                </a:moveTo>
                <a:lnTo>
                  <a:pt x="2704795" y="0"/>
                </a:lnTo>
                <a:lnTo>
                  <a:pt x="2704795" y="1249124"/>
                </a:lnTo>
                <a:lnTo>
                  <a:pt x="0" y="12491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491967">
            <a:off x="4392492" y="950145"/>
            <a:ext cx="2241878" cy="2042147"/>
          </a:xfrm>
          <a:custGeom>
            <a:avLst/>
            <a:gdLst/>
            <a:ahLst/>
            <a:cxnLst/>
            <a:rect r="r" b="b" t="t" l="l"/>
            <a:pathLst>
              <a:path h="2042147" w="2241878">
                <a:moveTo>
                  <a:pt x="0" y="0"/>
                </a:moveTo>
                <a:lnTo>
                  <a:pt x="2241878" y="0"/>
                </a:lnTo>
                <a:lnTo>
                  <a:pt x="2241878" y="2042147"/>
                </a:lnTo>
                <a:lnTo>
                  <a:pt x="0" y="20421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true" rot="4706294">
            <a:off x="-104297" y="1286525"/>
            <a:ext cx="3895386" cy="4128059"/>
          </a:xfrm>
          <a:custGeom>
            <a:avLst/>
            <a:gdLst/>
            <a:ahLst/>
            <a:cxnLst/>
            <a:rect r="r" b="b" t="t" l="l"/>
            <a:pathLst>
              <a:path h="4128059" w="3895386">
                <a:moveTo>
                  <a:pt x="0" y="4128058"/>
                </a:moveTo>
                <a:lnTo>
                  <a:pt x="3895387" y="4128058"/>
                </a:lnTo>
                <a:lnTo>
                  <a:pt x="3895387" y="0"/>
                </a:lnTo>
                <a:lnTo>
                  <a:pt x="0" y="0"/>
                </a:lnTo>
                <a:lnTo>
                  <a:pt x="0" y="412805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1568932">
            <a:off x="15725241" y="2538573"/>
            <a:ext cx="1447775" cy="2075662"/>
          </a:xfrm>
          <a:custGeom>
            <a:avLst/>
            <a:gdLst/>
            <a:ahLst/>
            <a:cxnLst/>
            <a:rect r="r" b="b" t="t" l="l"/>
            <a:pathLst>
              <a:path h="2075662" w="1447775">
                <a:moveTo>
                  <a:pt x="0" y="0"/>
                </a:moveTo>
                <a:lnTo>
                  <a:pt x="1447774" y="0"/>
                </a:lnTo>
                <a:lnTo>
                  <a:pt x="1447774" y="2075662"/>
                </a:lnTo>
                <a:lnTo>
                  <a:pt x="0" y="207566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10538197" y="0"/>
            <a:ext cx="10083238" cy="1393320"/>
          </a:xfrm>
          <a:custGeom>
            <a:avLst/>
            <a:gdLst/>
            <a:ahLst/>
            <a:cxnLst/>
            <a:rect r="r" b="b" t="t" l="l"/>
            <a:pathLst>
              <a:path h="1393320" w="10083238">
                <a:moveTo>
                  <a:pt x="0" y="0"/>
                </a:moveTo>
                <a:lnTo>
                  <a:pt x="10083238" y="0"/>
                </a:lnTo>
                <a:lnTo>
                  <a:pt x="10083238" y="1393320"/>
                </a:lnTo>
                <a:lnTo>
                  <a:pt x="0" y="139332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10800000">
            <a:off x="-4098675" y="8905418"/>
            <a:ext cx="9279203" cy="2078243"/>
          </a:xfrm>
          <a:custGeom>
            <a:avLst/>
            <a:gdLst/>
            <a:ahLst/>
            <a:cxnLst/>
            <a:rect r="r" b="b" t="t" l="l"/>
            <a:pathLst>
              <a:path h="2078243" w="9279203">
                <a:moveTo>
                  <a:pt x="0" y="0"/>
                </a:moveTo>
                <a:lnTo>
                  <a:pt x="9279203" y="0"/>
                </a:lnTo>
                <a:lnTo>
                  <a:pt x="9279203" y="2078242"/>
                </a:lnTo>
                <a:lnTo>
                  <a:pt x="0" y="2078242"/>
                </a:lnTo>
                <a:lnTo>
                  <a:pt x="0" y="0"/>
                </a:lnTo>
                <a:close/>
              </a:path>
            </a:pathLst>
          </a:custGeom>
          <a:blipFill>
            <a:blip r:embed="rId12">
              <a:extLst>
                <a:ext uri="{96DAC541-7B7A-43D3-8B79-37D633B846F1}">
                  <asvg:svgBlip xmlns:asvg="http://schemas.microsoft.com/office/drawing/2016/SVG/main" r:embed="rId13"/>
                </a:ext>
              </a:extLst>
            </a:blip>
            <a:stretch>
              <a:fillRect l="-62081" t="0" r="0" b="0"/>
            </a:stretch>
          </a:blipFill>
        </p:spPr>
      </p:sp>
      <p:sp>
        <p:nvSpPr>
          <p:cNvPr name="TextBox 13" id="13"/>
          <p:cNvSpPr txBox="true"/>
          <p:nvPr/>
        </p:nvSpPr>
        <p:spPr>
          <a:xfrm rot="0">
            <a:off x="3577026" y="8924468"/>
            <a:ext cx="13183890" cy="522732"/>
          </a:xfrm>
          <a:prstGeom prst="rect">
            <a:avLst/>
          </a:prstGeom>
        </p:spPr>
        <p:txBody>
          <a:bodyPr anchor="t" rtlCol="false" tIns="0" lIns="0" bIns="0" rIns="0">
            <a:spAutoFit/>
          </a:bodyPr>
          <a:lstStyle/>
          <a:p>
            <a:pPr algn="just">
              <a:lnSpc>
                <a:spcPts val="4104"/>
              </a:lnSpc>
            </a:pPr>
            <a:r>
              <a:rPr lang="en-US" sz="3600">
                <a:solidFill>
                  <a:srgbClr val="000000"/>
                </a:solidFill>
                <a:latin typeface="Handy Casual Bold"/>
              </a:rPr>
              <a:t>Sağlıklı Nesiller İçin Etkili Medya Okuryazarlığı - SAMSUN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839371" y="7145161"/>
            <a:ext cx="7064032" cy="2362036"/>
          </a:xfrm>
          <a:custGeom>
            <a:avLst/>
            <a:gdLst/>
            <a:ahLst/>
            <a:cxnLst/>
            <a:rect r="r" b="b" t="t" l="l"/>
            <a:pathLst>
              <a:path h="2362036" w="7064032">
                <a:moveTo>
                  <a:pt x="0" y="0"/>
                </a:moveTo>
                <a:lnTo>
                  <a:pt x="7064032" y="0"/>
                </a:lnTo>
                <a:lnTo>
                  <a:pt x="7064032" y="2362035"/>
                </a:lnTo>
                <a:lnTo>
                  <a:pt x="0" y="2362035"/>
                </a:lnTo>
                <a:lnTo>
                  <a:pt x="0" y="0"/>
                </a:lnTo>
                <a:close/>
              </a:path>
            </a:pathLst>
          </a:custGeom>
          <a:blipFill>
            <a:blip r:embed="rId2"/>
            <a:stretch>
              <a:fillRect l="0" t="0" r="0" b="0"/>
            </a:stretch>
          </a:blipFill>
        </p:spPr>
      </p:sp>
      <p:sp>
        <p:nvSpPr>
          <p:cNvPr name="Freeform 3" id="3"/>
          <p:cNvSpPr/>
          <p:nvPr/>
        </p:nvSpPr>
        <p:spPr>
          <a:xfrm flipH="false" flipV="false" rot="0">
            <a:off x="626593" y="6632187"/>
            <a:ext cx="2678476" cy="2875010"/>
          </a:xfrm>
          <a:custGeom>
            <a:avLst/>
            <a:gdLst/>
            <a:ahLst/>
            <a:cxnLst/>
            <a:rect r="r" b="b" t="t" l="l"/>
            <a:pathLst>
              <a:path h="2875010" w="2678476">
                <a:moveTo>
                  <a:pt x="0" y="0"/>
                </a:moveTo>
                <a:lnTo>
                  <a:pt x="2678476" y="0"/>
                </a:lnTo>
                <a:lnTo>
                  <a:pt x="2678476" y="2875009"/>
                </a:lnTo>
                <a:lnTo>
                  <a:pt x="0" y="2875009"/>
                </a:lnTo>
                <a:lnTo>
                  <a:pt x="0" y="0"/>
                </a:lnTo>
                <a:close/>
              </a:path>
            </a:pathLst>
          </a:custGeom>
          <a:blipFill>
            <a:blip r:embed="rId3"/>
            <a:stretch>
              <a:fillRect l="0" t="0" r="0" b="0"/>
            </a:stretch>
          </a:blipFill>
        </p:spPr>
      </p:sp>
      <p:sp>
        <p:nvSpPr>
          <p:cNvPr name="Freeform 4" id="4"/>
          <p:cNvSpPr/>
          <p:nvPr/>
        </p:nvSpPr>
        <p:spPr>
          <a:xfrm flipH="false" flipV="false" rot="0">
            <a:off x="3707176" y="7145161"/>
            <a:ext cx="7089732" cy="2025122"/>
          </a:xfrm>
          <a:custGeom>
            <a:avLst/>
            <a:gdLst/>
            <a:ahLst/>
            <a:cxnLst/>
            <a:rect r="r" b="b" t="t" l="l"/>
            <a:pathLst>
              <a:path h="2025122" w="7089732">
                <a:moveTo>
                  <a:pt x="0" y="0"/>
                </a:moveTo>
                <a:lnTo>
                  <a:pt x="7089731" y="0"/>
                </a:lnTo>
                <a:lnTo>
                  <a:pt x="7089731" y="2025122"/>
                </a:lnTo>
                <a:lnTo>
                  <a:pt x="0" y="2025122"/>
                </a:lnTo>
                <a:lnTo>
                  <a:pt x="0" y="0"/>
                </a:lnTo>
                <a:close/>
              </a:path>
            </a:pathLst>
          </a:custGeom>
          <a:blipFill>
            <a:blip r:embed="rId4"/>
            <a:stretch>
              <a:fillRect l="0" t="0" r="0" b="0"/>
            </a:stretch>
          </a:blipFill>
        </p:spPr>
      </p:sp>
      <p:sp>
        <p:nvSpPr>
          <p:cNvPr name="TextBox 5" id="5"/>
          <p:cNvSpPr txBox="true"/>
          <p:nvPr/>
        </p:nvSpPr>
        <p:spPr>
          <a:xfrm rot="0">
            <a:off x="1472439" y="4806706"/>
            <a:ext cx="15343123" cy="1076206"/>
          </a:xfrm>
          <a:prstGeom prst="rect">
            <a:avLst/>
          </a:prstGeom>
        </p:spPr>
        <p:txBody>
          <a:bodyPr anchor="t" rtlCol="false" tIns="0" lIns="0" bIns="0" rIns="0">
            <a:spAutoFit/>
          </a:bodyPr>
          <a:lstStyle/>
          <a:p>
            <a:pPr algn="ctr">
              <a:lnSpc>
                <a:spcPts val="4193"/>
              </a:lnSpc>
              <a:spcBef>
                <a:spcPct val="0"/>
              </a:spcBef>
            </a:pPr>
            <a:r>
              <a:rPr lang="en-US" sz="3993" spc="167" u="sng">
                <a:solidFill>
                  <a:srgbClr val="000000"/>
                </a:solidFill>
                <a:latin typeface="Krabuler"/>
                <a:hlinkClick r:id="rId5" tooltip="https://www.ua.gov.tr/anasayfa/icerikler/teklif-cagrilari-ve-rehberler/"/>
              </a:rPr>
              <a:t>https://www.ua.gov.tr/anasayfa/icerikler/teklif-cagrilari-ve-rehberler/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6288608" y="849567"/>
            <a:ext cx="6927975" cy="8739418"/>
          </a:xfrm>
          <a:custGeom>
            <a:avLst/>
            <a:gdLst/>
            <a:ahLst/>
            <a:cxnLst/>
            <a:rect r="r" b="b" t="t" l="l"/>
            <a:pathLst>
              <a:path h="8739418" w="6927975">
                <a:moveTo>
                  <a:pt x="0" y="0"/>
                </a:moveTo>
                <a:lnTo>
                  <a:pt x="6927974" y="0"/>
                </a:lnTo>
                <a:lnTo>
                  <a:pt x="6927974" y="8739418"/>
                </a:lnTo>
                <a:lnTo>
                  <a:pt x="0" y="87394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120756" y="1028700"/>
            <a:ext cx="4584113" cy="3975676"/>
          </a:xfrm>
          <a:custGeom>
            <a:avLst/>
            <a:gdLst/>
            <a:ahLst/>
            <a:cxnLst/>
            <a:rect r="r" b="b" t="t" l="l"/>
            <a:pathLst>
              <a:path h="3975676" w="4584113">
                <a:moveTo>
                  <a:pt x="0" y="0"/>
                </a:moveTo>
                <a:lnTo>
                  <a:pt x="4584113" y="0"/>
                </a:lnTo>
                <a:lnTo>
                  <a:pt x="4584113" y="3975676"/>
                </a:lnTo>
                <a:lnTo>
                  <a:pt x="0" y="39756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810814">
            <a:off x="2348413" y="2175632"/>
            <a:ext cx="4084636" cy="2114610"/>
          </a:xfrm>
          <a:prstGeom prst="rect">
            <a:avLst/>
          </a:prstGeom>
        </p:spPr>
        <p:txBody>
          <a:bodyPr anchor="t" rtlCol="false" tIns="0" lIns="0" bIns="0" rIns="0">
            <a:spAutoFit/>
          </a:bodyPr>
          <a:lstStyle/>
          <a:p>
            <a:pPr>
              <a:lnSpc>
                <a:spcPts val="8134"/>
              </a:lnSpc>
            </a:pPr>
            <a:r>
              <a:rPr lang="en-US" sz="8216" spc="180">
                <a:solidFill>
                  <a:srgbClr val="000000"/>
                </a:solidFill>
                <a:latin typeface="Krabuler"/>
              </a:rPr>
              <a:t>ERASMUS KAPSAMI</a:t>
            </a:r>
          </a:p>
        </p:txBody>
      </p:sp>
      <p:sp>
        <p:nvSpPr>
          <p:cNvPr name="Freeform 5" id="5"/>
          <p:cNvSpPr/>
          <p:nvPr/>
        </p:nvSpPr>
        <p:spPr>
          <a:xfrm flipH="false" flipV="true" rot="787682">
            <a:off x="1397312" y="5080667"/>
            <a:ext cx="3435988" cy="3641221"/>
          </a:xfrm>
          <a:custGeom>
            <a:avLst/>
            <a:gdLst/>
            <a:ahLst/>
            <a:cxnLst/>
            <a:rect r="r" b="b" t="t" l="l"/>
            <a:pathLst>
              <a:path h="3641221" w="3435988">
                <a:moveTo>
                  <a:pt x="0" y="3641220"/>
                </a:moveTo>
                <a:lnTo>
                  <a:pt x="3435988" y="3641220"/>
                </a:lnTo>
                <a:lnTo>
                  <a:pt x="3435988" y="0"/>
                </a:lnTo>
                <a:lnTo>
                  <a:pt x="0" y="0"/>
                </a:lnTo>
                <a:lnTo>
                  <a:pt x="0" y="364122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568932">
            <a:off x="15282144" y="5728523"/>
            <a:ext cx="1443297" cy="2069242"/>
          </a:xfrm>
          <a:custGeom>
            <a:avLst/>
            <a:gdLst/>
            <a:ahLst/>
            <a:cxnLst/>
            <a:rect r="r" b="b" t="t" l="l"/>
            <a:pathLst>
              <a:path h="2069242" w="1443297">
                <a:moveTo>
                  <a:pt x="0" y="0"/>
                </a:moveTo>
                <a:lnTo>
                  <a:pt x="1443297" y="0"/>
                </a:lnTo>
                <a:lnTo>
                  <a:pt x="1443297" y="2069242"/>
                </a:lnTo>
                <a:lnTo>
                  <a:pt x="0" y="206924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6190582">
            <a:off x="14034320" y="781506"/>
            <a:ext cx="1514128" cy="1379233"/>
          </a:xfrm>
          <a:custGeom>
            <a:avLst/>
            <a:gdLst/>
            <a:ahLst/>
            <a:cxnLst/>
            <a:rect r="r" b="b" t="t" l="l"/>
            <a:pathLst>
              <a:path h="1379233" w="1514128">
                <a:moveTo>
                  <a:pt x="0" y="0"/>
                </a:moveTo>
                <a:lnTo>
                  <a:pt x="1514129" y="0"/>
                </a:lnTo>
                <a:lnTo>
                  <a:pt x="1514129" y="1379234"/>
                </a:lnTo>
                <a:lnTo>
                  <a:pt x="0" y="137923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9752595" y="-301411"/>
            <a:ext cx="12710840" cy="1756407"/>
          </a:xfrm>
          <a:custGeom>
            <a:avLst/>
            <a:gdLst/>
            <a:ahLst/>
            <a:cxnLst/>
            <a:rect r="r" b="b" t="t" l="l"/>
            <a:pathLst>
              <a:path h="1756407" w="12710840">
                <a:moveTo>
                  <a:pt x="0" y="0"/>
                </a:moveTo>
                <a:lnTo>
                  <a:pt x="12710840" y="0"/>
                </a:lnTo>
                <a:lnTo>
                  <a:pt x="12710840" y="1756407"/>
                </a:lnTo>
                <a:lnTo>
                  <a:pt x="0" y="175640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10800000">
            <a:off x="-5599813" y="8633321"/>
            <a:ext cx="13959219" cy="1928910"/>
          </a:xfrm>
          <a:custGeom>
            <a:avLst/>
            <a:gdLst/>
            <a:ahLst/>
            <a:cxnLst/>
            <a:rect r="r" b="b" t="t" l="l"/>
            <a:pathLst>
              <a:path h="1928910" w="13959219">
                <a:moveTo>
                  <a:pt x="0" y="0"/>
                </a:moveTo>
                <a:lnTo>
                  <a:pt x="13959219" y="0"/>
                </a:lnTo>
                <a:lnTo>
                  <a:pt x="13959219" y="1928910"/>
                </a:lnTo>
                <a:lnTo>
                  <a:pt x="0" y="192891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6321851" y="2725792"/>
            <a:ext cx="6268829" cy="5415554"/>
          </a:xfrm>
          <a:prstGeom prst="rect">
            <a:avLst/>
          </a:prstGeom>
        </p:spPr>
        <p:txBody>
          <a:bodyPr anchor="t" rtlCol="false" tIns="0" lIns="0" bIns="0" rIns="0">
            <a:spAutoFit/>
          </a:bodyPr>
          <a:lstStyle/>
          <a:p>
            <a:pPr algn="ctr">
              <a:lnSpc>
                <a:spcPts val="7147"/>
              </a:lnSpc>
              <a:spcBef>
                <a:spcPct val="0"/>
              </a:spcBef>
            </a:pPr>
            <a:r>
              <a:rPr lang="en-US" sz="5373" spc="118">
                <a:solidFill>
                  <a:srgbClr val="000000"/>
                </a:solidFill>
                <a:latin typeface="Krabuler"/>
              </a:rPr>
              <a:t>Erasmus+ 2021-2027 dönemi, eğitim, öğretim, gençlik ve spor alanlarında yürütülen bir AB Programıdır.</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BF7F1"/>
        </a:solidFill>
      </p:bgPr>
    </p:bg>
    <p:spTree>
      <p:nvGrpSpPr>
        <p:cNvPr id="1" name=""/>
        <p:cNvGrpSpPr/>
        <p:nvPr/>
      </p:nvGrpSpPr>
      <p:grpSpPr>
        <a:xfrm>
          <a:off x="0" y="0"/>
          <a:ext cx="0" cy="0"/>
          <a:chOff x="0" y="0"/>
          <a:chExt cx="0" cy="0"/>
        </a:xfrm>
      </p:grpSpPr>
      <p:sp>
        <p:nvSpPr>
          <p:cNvPr name="TextBox 2" id="2"/>
          <p:cNvSpPr txBox="true"/>
          <p:nvPr/>
        </p:nvSpPr>
        <p:spPr>
          <a:xfrm rot="0">
            <a:off x="3310086" y="4381500"/>
            <a:ext cx="11667827" cy="1676400"/>
          </a:xfrm>
          <a:prstGeom prst="rect">
            <a:avLst/>
          </a:prstGeom>
        </p:spPr>
        <p:txBody>
          <a:bodyPr anchor="t" rtlCol="false" tIns="0" lIns="0" bIns="0" rIns="0">
            <a:spAutoFit/>
          </a:bodyPr>
          <a:lstStyle/>
          <a:p>
            <a:pPr algn="ctr">
              <a:lnSpc>
                <a:spcPts val="12600"/>
              </a:lnSpc>
              <a:spcBef>
                <a:spcPct val="0"/>
              </a:spcBef>
            </a:pPr>
            <a:r>
              <a:rPr lang="en-US" sz="12000" spc="504">
                <a:solidFill>
                  <a:srgbClr val="000000"/>
                </a:solidFill>
                <a:latin typeface="Krabuler"/>
              </a:rPr>
              <a:t>NEDEN ERASMUS+?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0">
            <a:off x="0" y="74319"/>
            <a:ext cx="2852938" cy="2781586"/>
          </a:xfrm>
          <a:custGeom>
            <a:avLst/>
            <a:gdLst/>
            <a:ahLst/>
            <a:cxnLst/>
            <a:rect r="r" b="b" t="t" l="l"/>
            <a:pathLst>
              <a:path h="2781586" w="2852938">
                <a:moveTo>
                  <a:pt x="0" y="0"/>
                </a:moveTo>
                <a:lnTo>
                  <a:pt x="2852938" y="0"/>
                </a:lnTo>
                <a:lnTo>
                  <a:pt x="2852938" y="2781586"/>
                </a:lnTo>
                <a:lnTo>
                  <a:pt x="0" y="27815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4405295" y="133443"/>
            <a:ext cx="12171846" cy="2181705"/>
          </a:xfrm>
          <a:prstGeom prst="rect">
            <a:avLst/>
          </a:prstGeom>
        </p:spPr>
        <p:txBody>
          <a:bodyPr anchor="t" rtlCol="false" tIns="0" lIns="0" bIns="0" rIns="0">
            <a:spAutoFit/>
          </a:bodyPr>
          <a:lstStyle/>
          <a:p>
            <a:pPr algn="ctr">
              <a:lnSpc>
                <a:spcPts val="17823"/>
              </a:lnSpc>
              <a:spcBef>
                <a:spcPct val="0"/>
              </a:spcBef>
            </a:pPr>
            <a:r>
              <a:rPr lang="en-US" sz="12731" spc="140">
                <a:solidFill>
                  <a:srgbClr val="000000"/>
                </a:solidFill>
                <a:latin typeface="Krabuler"/>
              </a:rPr>
              <a:t>PROGRAM ÜLKELERI</a:t>
            </a:r>
          </a:p>
        </p:txBody>
      </p:sp>
      <p:sp>
        <p:nvSpPr>
          <p:cNvPr name="TextBox 4" id="4"/>
          <p:cNvSpPr txBox="true"/>
          <p:nvPr/>
        </p:nvSpPr>
        <p:spPr>
          <a:xfrm rot="0">
            <a:off x="1013907" y="4376031"/>
            <a:ext cx="3858822" cy="5463307"/>
          </a:xfrm>
          <a:prstGeom prst="rect">
            <a:avLst/>
          </a:prstGeom>
        </p:spPr>
        <p:txBody>
          <a:bodyPr anchor="t" rtlCol="false" tIns="0" lIns="0" bIns="0" rIns="0">
            <a:spAutoFit/>
          </a:bodyPr>
          <a:lstStyle/>
          <a:p>
            <a:pPr algn="ctr">
              <a:lnSpc>
                <a:spcPts val="5472"/>
              </a:lnSpc>
              <a:spcBef>
                <a:spcPct val="0"/>
              </a:spcBef>
            </a:pPr>
            <a:r>
              <a:rPr lang="en-US" sz="3909" spc="43">
                <a:solidFill>
                  <a:srgbClr val="000000"/>
                </a:solidFill>
                <a:latin typeface="Decalotype"/>
              </a:rPr>
              <a:t> NORVEÇ, DANIMARKA, LÜKSEMBURG, İZLANDA, İSVEÇ, İRLANDA, FINLANDIYA, LIHTENŞTAYN </a:t>
            </a:r>
          </a:p>
          <a:p>
            <a:pPr algn="ctr">
              <a:lnSpc>
                <a:spcPts val="5472"/>
              </a:lnSpc>
              <a:spcBef>
                <a:spcPct val="0"/>
              </a:spcBef>
            </a:pPr>
          </a:p>
        </p:txBody>
      </p:sp>
      <p:sp>
        <p:nvSpPr>
          <p:cNvPr name="TextBox 5" id="5"/>
          <p:cNvSpPr txBox="true"/>
          <p:nvPr/>
        </p:nvSpPr>
        <p:spPr>
          <a:xfrm rot="0">
            <a:off x="1267802" y="2389614"/>
            <a:ext cx="3351032" cy="837333"/>
          </a:xfrm>
          <a:prstGeom prst="rect">
            <a:avLst/>
          </a:prstGeom>
        </p:spPr>
        <p:txBody>
          <a:bodyPr anchor="t" rtlCol="false" tIns="0" lIns="0" bIns="0" rIns="0">
            <a:spAutoFit/>
          </a:bodyPr>
          <a:lstStyle/>
          <a:p>
            <a:pPr algn="ctr">
              <a:lnSpc>
                <a:spcPts val="6872"/>
              </a:lnSpc>
              <a:spcBef>
                <a:spcPct val="0"/>
              </a:spcBef>
            </a:pPr>
            <a:r>
              <a:rPr lang="en-US" sz="4909" spc="54">
                <a:solidFill>
                  <a:srgbClr val="000000"/>
                </a:solidFill>
                <a:latin typeface="Krabuler"/>
              </a:rPr>
              <a:t> GRUP 1</a:t>
            </a:r>
          </a:p>
        </p:txBody>
      </p:sp>
      <p:sp>
        <p:nvSpPr>
          <p:cNvPr name="TextBox 6" id="6"/>
          <p:cNvSpPr txBox="true"/>
          <p:nvPr/>
        </p:nvSpPr>
        <p:spPr>
          <a:xfrm rot="0">
            <a:off x="7507913" y="2224848"/>
            <a:ext cx="3351032" cy="837333"/>
          </a:xfrm>
          <a:prstGeom prst="rect">
            <a:avLst/>
          </a:prstGeom>
        </p:spPr>
        <p:txBody>
          <a:bodyPr anchor="t" rtlCol="false" tIns="0" lIns="0" bIns="0" rIns="0">
            <a:spAutoFit/>
          </a:bodyPr>
          <a:lstStyle/>
          <a:p>
            <a:pPr algn="ctr">
              <a:lnSpc>
                <a:spcPts val="6872"/>
              </a:lnSpc>
              <a:spcBef>
                <a:spcPct val="0"/>
              </a:spcBef>
            </a:pPr>
            <a:r>
              <a:rPr lang="en-US" sz="4909" spc="54">
                <a:solidFill>
                  <a:srgbClr val="000000"/>
                </a:solidFill>
                <a:latin typeface="Krabuler"/>
              </a:rPr>
              <a:t>GRUP 2</a:t>
            </a:r>
          </a:p>
        </p:txBody>
      </p:sp>
      <p:sp>
        <p:nvSpPr>
          <p:cNvPr name="TextBox 7" id="7"/>
          <p:cNvSpPr txBox="true"/>
          <p:nvPr/>
        </p:nvSpPr>
        <p:spPr>
          <a:xfrm rot="0">
            <a:off x="13745021" y="2224848"/>
            <a:ext cx="3351032" cy="837333"/>
          </a:xfrm>
          <a:prstGeom prst="rect">
            <a:avLst/>
          </a:prstGeom>
        </p:spPr>
        <p:txBody>
          <a:bodyPr anchor="t" rtlCol="false" tIns="0" lIns="0" bIns="0" rIns="0">
            <a:spAutoFit/>
          </a:bodyPr>
          <a:lstStyle/>
          <a:p>
            <a:pPr algn="ctr">
              <a:lnSpc>
                <a:spcPts val="6872"/>
              </a:lnSpc>
              <a:spcBef>
                <a:spcPct val="0"/>
              </a:spcBef>
            </a:pPr>
            <a:r>
              <a:rPr lang="en-US" sz="4909" spc="54">
                <a:solidFill>
                  <a:srgbClr val="000000"/>
                </a:solidFill>
                <a:latin typeface="Krabuler"/>
              </a:rPr>
              <a:t>GRUP 3</a:t>
            </a:r>
          </a:p>
        </p:txBody>
      </p:sp>
      <p:sp>
        <p:nvSpPr>
          <p:cNvPr name="TextBox 8" id="8"/>
          <p:cNvSpPr txBox="true"/>
          <p:nvPr/>
        </p:nvSpPr>
        <p:spPr>
          <a:xfrm rot="0">
            <a:off x="7515910" y="3150746"/>
            <a:ext cx="2975308" cy="6688592"/>
          </a:xfrm>
          <a:prstGeom prst="rect">
            <a:avLst/>
          </a:prstGeom>
        </p:spPr>
        <p:txBody>
          <a:bodyPr anchor="t" rtlCol="false" tIns="0" lIns="0" bIns="0" rIns="0">
            <a:spAutoFit/>
          </a:bodyPr>
          <a:lstStyle/>
          <a:p>
            <a:pPr algn="ctr">
              <a:lnSpc>
                <a:spcPts val="5319"/>
              </a:lnSpc>
              <a:spcBef>
                <a:spcPct val="0"/>
              </a:spcBef>
            </a:pPr>
            <a:r>
              <a:rPr lang="en-US" sz="3799" spc="41">
                <a:solidFill>
                  <a:srgbClr val="000000"/>
                </a:solidFill>
                <a:latin typeface="Decalotype"/>
              </a:rPr>
              <a:t>HOLLANDA, AVUSTURYA, BELÇIKA, FRANSA, ALMANYA, İTALYA,</a:t>
            </a:r>
          </a:p>
          <a:p>
            <a:pPr algn="ctr">
              <a:lnSpc>
                <a:spcPts val="5319"/>
              </a:lnSpc>
              <a:spcBef>
                <a:spcPct val="0"/>
              </a:spcBef>
            </a:pPr>
            <a:r>
              <a:rPr lang="en-US" sz="3799" spc="41">
                <a:solidFill>
                  <a:srgbClr val="000000"/>
                </a:solidFill>
                <a:latin typeface="Decalotype"/>
              </a:rPr>
              <a:t>GÜNEY KIBRIS, YUNANISTAN, MALTA, PORTEKIZ</a:t>
            </a:r>
          </a:p>
        </p:txBody>
      </p:sp>
      <p:sp>
        <p:nvSpPr>
          <p:cNvPr name="TextBox 9" id="9"/>
          <p:cNvSpPr txBox="true"/>
          <p:nvPr/>
        </p:nvSpPr>
        <p:spPr>
          <a:xfrm rot="0">
            <a:off x="13819892" y="2995506"/>
            <a:ext cx="3760140" cy="7144530"/>
          </a:xfrm>
          <a:prstGeom prst="rect">
            <a:avLst/>
          </a:prstGeom>
        </p:spPr>
        <p:txBody>
          <a:bodyPr anchor="t" rtlCol="false" tIns="0" lIns="0" bIns="0" rIns="0">
            <a:spAutoFit/>
          </a:bodyPr>
          <a:lstStyle/>
          <a:p>
            <a:pPr algn="ctr">
              <a:lnSpc>
                <a:spcPts val="4393"/>
              </a:lnSpc>
              <a:spcBef>
                <a:spcPct val="0"/>
              </a:spcBef>
            </a:pPr>
            <a:r>
              <a:rPr lang="en-US" sz="3138" spc="34">
                <a:solidFill>
                  <a:srgbClr val="000000"/>
                </a:solidFill>
                <a:latin typeface="Decalotype"/>
              </a:rPr>
              <a:t>SLOVENYA, </a:t>
            </a:r>
          </a:p>
          <a:p>
            <a:pPr algn="ctr">
              <a:lnSpc>
                <a:spcPts val="4393"/>
              </a:lnSpc>
              <a:spcBef>
                <a:spcPct val="0"/>
              </a:spcBef>
            </a:pPr>
            <a:r>
              <a:rPr lang="en-US" sz="3138" spc="34">
                <a:solidFill>
                  <a:srgbClr val="000000"/>
                </a:solidFill>
                <a:latin typeface="Decalotype"/>
              </a:rPr>
              <a:t>ESTONYA</a:t>
            </a:r>
          </a:p>
          <a:p>
            <a:pPr algn="ctr">
              <a:lnSpc>
                <a:spcPts val="4393"/>
              </a:lnSpc>
              <a:spcBef>
                <a:spcPct val="0"/>
              </a:spcBef>
            </a:pPr>
            <a:r>
              <a:rPr lang="en-US" sz="3138" spc="34">
                <a:solidFill>
                  <a:srgbClr val="000000"/>
                </a:solidFill>
                <a:latin typeface="Decalotype"/>
              </a:rPr>
              <a:t>LETONYA, </a:t>
            </a:r>
          </a:p>
          <a:p>
            <a:pPr algn="ctr">
              <a:lnSpc>
                <a:spcPts val="4393"/>
              </a:lnSpc>
              <a:spcBef>
                <a:spcPct val="0"/>
              </a:spcBef>
            </a:pPr>
            <a:r>
              <a:rPr lang="en-US" sz="3138" spc="34">
                <a:solidFill>
                  <a:srgbClr val="000000"/>
                </a:solidFill>
                <a:latin typeface="Decalotype"/>
              </a:rPr>
              <a:t>HIRVATISTAN, SLOVAKYA,</a:t>
            </a:r>
          </a:p>
          <a:p>
            <a:pPr algn="ctr">
              <a:lnSpc>
                <a:spcPts val="4393"/>
              </a:lnSpc>
              <a:spcBef>
                <a:spcPct val="0"/>
              </a:spcBef>
            </a:pPr>
            <a:r>
              <a:rPr lang="en-US" sz="3138" spc="34">
                <a:solidFill>
                  <a:srgbClr val="000000"/>
                </a:solidFill>
                <a:latin typeface="Decalotype"/>
              </a:rPr>
              <a:t> ÇEKYA, </a:t>
            </a:r>
          </a:p>
          <a:p>
            <a:pPr algn="ctr">
              <a:lnSpc>
                <a:spcPts val="4393"/>
              </a:lnSpc>
              <a:spcBef>
                <a:spcPct val="0"/>
              </a:spcBef>
            </a:pPr>
            <a:r>
              <a:rPr lang="en-US" sz="3138" spc="34">
                <a:solidFill>
                  <a:srgbClr val="000000"/>
                </a:solidFill>
                <a:latin typeface="Decalotype"/>
              </a:rPr>
              <a:t>LITVANYA, </a:t>
            </a:r>
          </a:p>
          <a:p>
            <a:pPr algn="ctr">
              <a:lnSpc>
                <a:spcPts val="4393"/>
              </a:lnSpc>
              <a:spcBef>
                <a:spcPct val="0"/>
              </a:spcBef>
            </a:pPr>
            <a:r>
              <a:rPr lang="en-US" sz="3138" spc="34">
                <a:solidFill>
                  <a:srgbClr val="000000"/>
                </a:solidFill>
                <a:latin typeface="Decalotype"/>
              </a:rPr>
              <a:t>TÜRKIYE,</a:t>
            </a:r>
          </a:p>
          <a:p>
            <a:pPr algn="ctr">
              <a:lnSpc>
                <a:spcPts val="4393"/>
              </a:lnSpc>
              <a:spcBef>
                <a:spcPct val="0"/>
              </a:spcBef>
            </a:pPr>
            <a:r>
              <a:rPr lang="en-US" sz="3138" spc="34">
                <a:solidFill>
                  <a:srgbClr val="000000"/>
                </a:solidFill>
                <a:latin typeface="Decalotype"/>
              </a:rPr>
              <a:t> MACARISTAN, ROMANYA, BULGARISTAN,</a:t>
            </a:r>
          </a:p>
          <a:p>
            <a:pPr algn="ctr">
              <a:lnSpc>
                <a:spcPts val="4393"/>
              </a:lnSpc>
              <a:spcBef>
                <a:spcPct val="0"/>
              </a:spcBef>
            </a:pPr>
            <a:r>
              <a:rPr lang="en-US" sz="3138" spc="34">
                <a:solidFill>
                  <a:srgbClr val="000000"/>
                </a:solidFill>
                <a:latin typeface="Decalotype"/>
              </a:rPr>
              <a:t> KUZEY MAKEDONYA, SIRBISTAN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7670131" y="8661831"/>
            <a:ext cx="12159733" cy="1680254"/>
          </a:xfrm>
          <a:custGeom>
            <a:avLst/>
            <a:gdLst/>
            <a:ahLst/>
            <a:cxnLst/>
            <a:rect r="r" b="b" t="t" l="l"/>
            <a:pathLst>
              <a:path h="1680254" w="12159733">
                <a:moveTo>
                  <a:pt x="12159733" y="0"/>
                </a:moveTo>
                <a:lnTo>
                  <a:pt x="0" y="0"/>
                </a:lnTo>
                <a:lnTo>
                  <a:pt x="0" y="1680254"/>
                </a:lnTo>
                <a:lnTo>
                  <a:pt x="12159733" y="1680254"/>
                </a:lnTo>
                <a:lnTo>
                  <a:pt x="12159733"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972581" y="-143918"/>
            <a:ext cx="13032502" cy="1800855"/>
          </a:xfrm>
          <a:custGeom>
            <a:avLst/>
            <a:gdLst/>
            <a:ahLst/>
            <a:cxnLst/>
            <a:rect r="r" b="b" t="t" l="l"/>
            <a:pathLst>
              <a:path h="1800855" w="13032502">
                <a:moveTo>
                  <a:pt x="13032501" y="0"/>
                </a:moveTo>
                <a:lnTo>
                  <a:pt x="0" y="0"/>
                </a:lnTo>
                <a:lnTo>
                  <a:pt x="0" y="1800855"/>
                </a:lnTo>
                <a:lnTo>
                  <a:pt x="13032501" y="1800855"/>
                </a:lnTo>
                <a:lnTo>
                  <a:pt x="1303250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232289">
            <a:off x="11596108" y="528183"/>
            <a:ext cx="5940956" cy="4828377"/>
          </a:xfrm>
          <a:custGeom>
            <a:avLst/>
            <a:gdLst/>
            <a:ahLst/>
            <a:cxnLst/>
            <a:rect r="r" b="b" t="t" l="l"/>
            <a:pathLst>
              <a:path h="4828377" w="5940956">
                <a:moveTo>
                  <a:pt x="5940956" y="0"/>
                </a:moveTo>
                <a:lnTo>
                  <a:pt x="0" y="0"/>
                </a:lnTo>
                <a:lnTo>
                  <a:pt x="0" y="4828377"/>
                </a:lnTo>
                <a:lnTo>
                  <a:pt x="5940956" y="4828377"/>
                </a:lnTo>
                <a:lnTo>
                  <a:pt x="5940956"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4087408">
            <a:off x="1193680" y="7229350"/>
            <a:ext cx="1514128" cy="1379233"/>
          </a:xfrm>
          <a:custGeom>
            <a:avLst/>
            <a:gdLst/>
            <a:ahLst/>
            <a:cxnLst/>
            <a:rect r="r" b="b" t="t" l="l"/>
            <a:pathLst>
              <a:path h="1379233" w="1514128">
                <a:moveTo>
                  <a:pt x="0" y="0"/>
                </a:moveTo>
                <a:lnTo>
                  <a:pt x="1514129" y="0"/>
                </a:lnTo>
                <a:lnTo>
                  <a:pt x="1514129" y="1379233"/>
                </a:lnTo>
                <a:lnTo>
                  <a:pt x="0" y="13792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83963" y="2634824"/>
            <a:ext cx="8850160" cy="1902784"/>
          </a:xfrm>
          <a:custGeom>
            <a:avLst/>
            <a:gdLst/>
            <a:ahLst/>
            <a:cxnLst/>
            <a:rect r="r" b="b" t="t" l="l"/>
            <a:pathLst>
              <a:path h="1902784" w="8850160">
                <a:moveTo>
                  <a:pt x="0" y="0"/>
                </a:moveTo>
                <a:lnTo>
                  <a:pt x="8850160" y="0"/>
                </a:lnTo>
                <a:lnTo>
                  <a:pt x="8850160" y="1902785"/>
                </a:lnTo>
                <a:lnTo>
                  <a:pt x="0" y="190278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7670131" y="5143500"/>
            <a:ext cx="8990072" cy="1932866"/>
          </a:xfrm>
          <a:custGeom>
            <a:avLst/>
            <a:gdLst/>
            <a:ahLst/>
            <a:cxnLst/>
            <a:rect r="r" b="b" t="t" l="l"/>
            <a:pathLst>
              <a:path h="1932866" w="8990072">
                <a:moveTo>
                  <a:pt x="0" y="0"/>
                </a:moveTo>
                <a:lnTo>
                  <a:pt x="8990072" y="0"/>
                </a:lnTo>
                <a:lnTo>
                  <a:pt x="8990072" y="1932866"/>
                </a:lnTo>
                <a:lnTo>
                  <a:pt x="0" y="193286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321679" y="7388466"/>
            <a:ext cx="8696904" cy="1869834"/>
          </a:xfrm>
          <a:custGeom>
            <a:avLst/>
            <a:gdLst/>
            <a:ahLst/>
            <a:cxnLst/>
            <a:rect r="r" b="b" t="t" l="l"/>
            <a:pathLst>
              <a:path h="1869834" w="8696904">
                <a:moveTo>
                  <a:pt x="0" y="0"/>
                </a:moveTo>
                <a:lnTo>
                  <a:pt x="8696904" y="0"/>
                </a:lnTo>
                <a:lnTo>
                  <a:pt x="8696904" y="1869834"/>
                </a:lnTo>
                <a:lnTo>
                  <a:pt x="0" y="18698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414248">
            <a:off x="10025029" y="572825"/>
            <a:ext cx="2829707" cy="2829707"/>
          </a:xfrm>
          <a:custGeom>
            <a:avLst/>
            <a:gdLst/>
            <a:ahLst/>
            <a:cxnLst/>
            <a:rect r="r" b="b" t="t" l="l"/>
            <a:pathLst>
              <a:path h="2829707" w="2829707">
                <a:moveTo>
                  <a:pt x="0" y="0"/>
                </a:moveTo>
                <a:lnTo>
                  <a:pt x="2829708" y="0"/>
                </a:lnTo>
                <a:lnTo>
                  <a:pt x="2829708" y="2829707"/>
                </a:lnTo>
                <a:lnTo>
                  <a:pt x="0" y="2829707"/>
                </a:lnTo>
                <a:lnTo>
                  <a:pt x="0" y="0"/>
                </a:lnTo>
                <a:close/>
              </a:path>
            </a:pathLst>
          </a:custGeom>
          <a:blipFill>
            <a:blip r:embed="rId10"/>
            <a:stretch>
              <a:fillRect l="0" t="0" r="0" b="0"/>
            </a:stretch>
          </a:blipFill>
        </p:spPr>
      </p:sp>
      <p:sp>
        <p:nvSpPr>
          <p:cNvPr name="TextBox 10" id="10"/>
          <p:cNvSpPr txBox="true"/>
          <p:nvPr/>
        </p:nvSpPr>
        <p:spPr>
          <a:xfrm rot="0">
            <a:off x="483963" y="3216763"/>
            <a:ext cx="8660037" cy="662707"/>
          </a:xfrm>
          <a:prstGeom prst="rect">
            <a:avLst/>
          </a:prstGeom>
        </p:spPr>
        <p:txBody>
          <a:bodyPr anchor="t" rtlCol="false" tIns="0" lIns="0" bIns="0" rIns="0">
            <a:spAutoFit/>
          </a:bodyPr>
          <a:lstStyle/>
          <a:p>
            <a:pPr algn="ctr">
              <a:lnSpc>
                <a:spcPts val="5472"/>
              </a:lnSpc>
              <a:spcBef>
                <a:spcPct val="0"/>
              </a:spcBef>
            </a:pPr>
            <a:r>
              <a:rPr lang="en-US" sz="3909" spc="43">
                <a:solidFill>
                  <a:srgbClr val="000000"/>
                </a:solidFill>
                <a:latin typeface="Krabuler"/>
              </a:rPr>
              <a:t>KA1 – BIREYLERIN ÖĞRENME HAREKETLILIĞI </a:t>
            </a:r>
          </a:p>
        </p:txBody>
      </p:sp>
      <p:sp>
        <p:nvSpPr>
          <p:cNvPr name="TextBox 11" id="11"/>
          <p:cNvSpPr txBox="true"/>
          <p:nvPr/>
        </p:nvSpPr>
        <p:spPr>
          <a:xfrm rot="0">
            <a:off x="7670131" y="5610956"/>
            <a:ext cx="9231033" cy="1348507"/>
          </a:xfrm>
          <a:prstGeom prst="rect">
            <a:avLst/>
          </a:prstGeom>
        </p:spPr>
        <p:txBody>
          <a:bodyPr anchor="t" rtlCol="false" tIns="0" lIns="0" bIns="0" rIns="0">
            <a:spAutoFit/>
          </a:bodyPr>
          <a:lstStyle/>
          <a:p>
            <a:pPr algn="ctr">
              <a:lnSpc>
                <a:spcPts val="5472"/>
              </a:lnSpc>
              <a:spcBef>
                <a:spcPct val="0"/>
              </a:spcBef>
            </a:pPr>
            <a:r>
              <a:rPr lang="en-US" sz="3909" spc="43">
                <a:solidFill>
                  <a:srgbClr val="000000"/>
                </a:solidFill>
                <a:latin typeface="Krabuler"/>
              </a:rPr>
              <a:t>KA2 – KURULUŞLAR VE KURUMLAR ARASINDA İŞBIRLIĞI </a:t>
            </a:r>
          </a:p>
        </p:txBody>
      </p:sp>
      <p:sp>
        <p:nvSpPr>
          <p:cNvPr name="TextBox 12" id="12"/>
          <p:cNvSpPr txBox="true"/>
          <p:nvPr/>
        </p:nvSpPr>
        <p:spPr>
          <a:xfrm rot="0">
            <a:off x="2872789" y="7842766"/>
            <a:ext cx="9292378" cy="1348507"/>
          </a:xfrm>
          <a:prstGeom prst="rect">
            <a:avLst/>
          </a:prstGeom>
        </p:spPr>
        <p:txBody>
          <a:bodyPr anchor="t" rtlCol="false" tIns="0" lIns="0" bIns="0" rIns="0">
            <a:spAutoFit/>
          </a:bodyPr>
          <a:lstStyle/>
          <a:p>
            <a:pPr algn="ctr">
              <a:lnSpc>
                <a:spcPts val="5472"/>
              </a:lnSpc>
              <a:spcBef>
                <a:spcPct val="0"/>
              </a:spcBef>
            </a:pPr>
            <a:r>
              <a:rPr lang="en-US" sz="3909" spc="43">
                <a:solidFill>
                  <a:srgbClr val="000000"/>
                </a:solidFill>
                <a:latin typeface="Krabuler"/>
              </a:rPr>
              <a:t>KA3– POLITIKA GELIŞTIRME VE İŞBIRLIĞINE DESTEK </a:t>
            </a:r>
          </a:p>
        </p:txBody>
      </p:sp>
      <p:sp>
        <p:nvSpPr>
          <p:cNvPr name="TextBox 13" id="13"/>
          <p:cNvSpPr txBox="true"/>
          <p:nvPr/>
        </p:nvSpPr>
        <p:spPr>
          <a:xfrm rot="1206427">
            <a:off x="13060103" y="1789404"/>
            <a:ext cx="3881360" cy="2382428"/>
          </a:xfrm>
          <a:prstGeom prst="rect">
            <a:avLst/>
          </a:prstGeom>
        </p:spPr>
        <p:txBody>
          <a:bodyPr anchor="t" rtlCol="false" tIns="0" lIns="0" bIns="0" rIns="0">
            <a:spAutoFit/>
          </a:bodyPr>
          <a:lstStyle/>
          <a:p>
            <a:pPr algn="ctr">
              <a:lnSpc>
                <a:spcPts val="9502"/>
              </a:lnSpc>
              <a:spcBef>
                <a:spcPct val="0"/>
              </a:spcBef>
            </a:pPr>
            <a:r>
              <a:rPr lang="en-US" sz="6787" spc="74">
                <a:solidFill>
                  <a:srgbClr val="FBF7F1"/>
                </a:solidFill>
                <a:latin typeface="Krabuler"/>
              </a:rPr>
              <a:t>PROGRAMIN TÜRLERI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sp>
        <p:nvSpPr>
          <p:cNvPr name="Freeform 2" id="2"/>
          <p:cNvSpPr/>
          <p:nvPr/>
        </p:nvSpPr>
        <p:spPr>
          <a:xfrm flipH="false" flipV="false" rot="2122617">
            <a:off x="8504696" y="2247821"/>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610971" y="3743909"/>
            <a:ext cx="5786268" cy="1024510"/>
          </a:xfrm>
          <a:prstGeom prst="rect">
            <a:avLst/>
          </a:prstGeom>
        </p:spPr>
        <p:txBody>
          <a:bodyPr anchor="t" rtlCol="false" tIns="0" lIns="0" bIns="0" rIns="0">
            <a:spAutoFit/>
          </a:bodyPr>
          <a:lstStyle/>
          <a:p>
            <a:pPr algn="ctr">
              <a:lnSpc>
                <a:spcPts val="7623"/>
              </a:lnSpc>
            </a:pPr>
            <a:r>
              <a:rPr lang="en-US" sz="7700" spc="169">
                <a:solidFill>
                  <a:srgbClr val="000000"/>
                </a:solidFill>
                <a:latin typeface="Krabuler"/>
              </a:rPr>
              <a:t>PROGRAM</a:t>
            </a:r>
          </a:p>
        </p:txBody>
      </p:sp>
      <p:sp>
        <p:nvSpPr>
          <p:cNvPr name="TextBox 4" id="4"/>
          <p:cNvSpPr txBox="true"/>
          <p:nvPr/>
        </p:nvSpPr>
        <p:spPr>
          <a:xfrm rot="0">
            <a:off x="6113420" y="4596588"/>
            <a:ext cx="6577387" cy="1752392"/>
          </a:xfrm>
          <a:prstGeom prst="rect">
            <a:avLst/>
          </a:prstGeom>
        </p:spPr>
        <p:txBody>
          <a:bodyPr anchor="t" rtlCol="false" tIns="0" lIns="0" bIns="0" rIns="0">
            <a:spAutoFit/>
          </a:bodyPr>
          <a:lstStyle/>
          <a:p>
            <a:pPr algn="ctr">
              <a:lnSpc>
                <a:spcPts val="13172"/>
              </a:lnSpc>
            </a:pPr>
            <a:r>
              <a:rPr lang="en-US" sz="13305" spc="292">
                <a:solidFill>
                  <a:srgbClr val="000000"/>
                </a:solidFill>
                <a:latin typeface="Krabuler"/>
              </a:rPr>
              <a:t>ALANLARI</a:t>
            </a:r>
          </a:p>
        </p:txBody>
      </p:sp>
      <p:grpSp>
        <p:nvGrpSpPr>
          <p:cNvPr name="Group 5" id="5"/>
          <p:cNvGrpSpPr/>
          <p:nvPr/>
        </p:nvGrpSpPr>
        <p:grpSpPr>
          <a:xfrm rot="0">
            <a:off x="1964208" y="1893931"/>
            <a:ext cx="3705330" cy="976981"/>
            <a:chOff x="0" y="0"/>
            <a:chExt cx="1066981" cy="281330"/>
          </a:xfrm>
        </p:grpSpPr>
        <p:sp>
          <p:nvSpPr>
            <p:cNvPr name="Freeform 6" id="6"/>
            <p:cNvSpPr/>
            <p:nvPr/>
          </p:nvSpPr>
          <p:spPr>
            <a:xfrm flipH="false" flipV="false" rot="0">
              <a:off x="0" y="0"/>
              <a:ext cx="1066981" cy="281330"/>
            </a:xfrm>
            <a:custGeom>
              <a:avLst/>
              <a:gdLst/>
              <a:ahLst/>
              <a:cxnLst/>
              <a:rect r="r" b="b" t="t" l="l"/>
              <a:pathLst>
                <a:path h="281330" w="1066981">
                  <a:moveTo>
                    <a:pt x="75218" y="0"/>
                  </a:moveTo>
                  <a:lnTo>
                    <a:pt x="991763" y="0"/>
                  </a:lnTo>
                  <a:cubicBezTo>
                    <a:pt x="1011712" y="0"/>
                    <a:pt x="1030844" y="7925"/>
                    <a:pt x="1044950" y="22031"/>
                  </a:cubicBezTo>
                  <a:cubicBezTo>
                    <a:pt x="1059057" y="36137"/>
                    <a:pt x="1066981" y="55269"/>
                    <a:pt x="1066981" y="75218"/>
                  </a:cubicBezTo>
                  <a:lnTo>
                    <a:pt x="1066981" y="206111"/>
                  </a:lnTo>
                  <a:cubicBezTo>
                    <a:pt x="1066981" y="226061"/>
                    <a:pt x="1059057" y="245193"/>
                    <a:pt x="1044950" y="259299"/>
                  </a:cubicBezTo>
                  <a:cubicBezTo>
                    <a:pt x="1030844" y="273405"/>
                    <a:pt x="1011712" y="281330"/>
                    <a:pt x="991763" y="281330"/>
                  </a:cubicBezTo>
                  <a:lnTo>
                    <a:pt x="75218" y="281330"/>
                  </a:lnTo>
                  <a:cubicBezTo>
                    <a:pt x="55269" y="281330"/>
                    <a:pt x="36137" y="273405"/>
                    <a:pt x="22031" y="259299"/>
                  </a:cubicBezTo>
                  <a:cubicBezTo>
                    <a:pt x="7925" y="245193"/>
                    <a:pt x="0" y="226061"/>
                    <a:pt x="0" y="20611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7" id="7"/>
            <p:cNvSpPr txBox="true"/>
            <p:nvPr/>
          </p:nvSpPr>
          <p:spPr>
            <a:xfrm>
              <a:off x="0" y="28575"/>
              <a:ext cx="1066981" cy="252755"/>
            </a:xfrm>
            <a:prstGeom prst="rect">
              <a:avLst/>
            </a:prstGeom>
          </p:spPr>
          <p:txBody>
            <a:bodyPr anchor="ctr" rtlCol="false" tIns="71438" lIns="71438" bIns="71438" rIns="71438"/>
            <a:lstStyle/>
            <a:p>
              <a:pPr algn="ctr">
                <a:lnSpc>
                  <a:spcPts val="2598"/>
                </a:lnSpc>
              </a:pPr>
            </a:p>
          </p:txBody>
        </p:sp>
      </p:grpSp>
      <p:grpSp>
        <p:nvGrpSpPr>
          <p:cNvPr name="Group 8" id="8"/>
          <p:cNvGrpSpPr/>
          <p:nvPr/>
        </p:nvGrpSpPr>
        <p:grpSpPr>
          <a:xfrm rot="0">
            <a:off x="13314396" y="2103504"/>
            <a:ext cx="3740501" cy="911138"/>
            <a:chOff x="0" y="0"/>
            <a:chExt cx="1077109" cy="262370"/>
          </a:xfrm>
        </p:grpSpPr>
        <p:sp>
          <p:nvSpPr>
            <p:cNvPr name="Freeform 9" id="9"/>
            <p:cNvSpPr/>
            <p:nvPr/>
          </p:nvSpPr>
          <p:spPr>
            <a:xfrm flipH="false" flipV="false" rot="0">
              <a:off x="0" y="0"/>
              <a:ext cx="1077109" cy="262370"/>
            </a:xfrm>
            <a:custGeom>
              <a:avLst/>
              <a:gdLst/>
              <a:ahLst/>
              <a:cxnLst/>
              <a:rect r="r" b="b" t="t" l="l"/>
              <a:pathLst>
                <a:path h="262370" w="1077109">
                  <a:moveTo>
                    <a:pt x="74511" y="0"/>
                  </a:moveTo>
                  <a:lnTo>
                    <a:pt x="1002598" y="0"/>
                  </a:lnTo>
                  <a:cubicBezTo>
                    <a:pt x="1022359" y="0"/>
                    <a:pt x="1041312" y="7850"/>
                    <a:pt x="1055285" y="21824"/>
                  </a:cubicBezTo>
                  <a:cubicBezTo>
                    <a:pt x="1069259" y="35797"/>
                    <a:pt x="1077109" y="54750"/>
                    <a:pt x="1077109" y="74511"/>
                  </a:cubicBezTo>
                  <a:lnTo>
                    <a:pt x="1077109" y="187859"/>
                  </a:lnTo>
                  <a:cubicBezTo>
                    <a:pt x="1077109" y="207620"/>
                    <a:pt x="1069259" y="226573"/>
                    <a:pt x="1055285" y="240546"/>
                  </a:cubicBezTo>
                  <a:cubicBezTo>
                    <a:pt x="1041312" y="254520"/>
                    <a:pt x="1022359" y="262370"/>
                    <a:pt x="1002598" y="262370"/>
                  </a:cubicBezTo>
                  <a:lnTo>
                    <a:pt x="74511" y="262370"/>
                  </a:lnTo>
                  <a:cubicBezTo>
                    <a:pt x="54750" y="262370"/>
                    <a:pt x="35797" y="254520"/>
                    <a:pt x="21824" y="240546"/>
                  </a:cubicBezTo>
                  <a:cubicBezTo>
                    <a:pt x="7850" y="226573"/>
                    <a:pt x="0" y="207620"/>
                    <a:pt x="0" y="187859"/>
                  </a:cubicBezTo>
                  <a:lnTo>
                    <a:pt x="0" y="74511"/>
                  </a:lnTo>
                  <a:cubicBezTo>
                    <a:pt x="0" y="54750"/>
                    <a:pt x="7850" y="35797"/>
                    <a:pt x="21824" y="21824"/>
                  </a:cubicBezTo>
                  <a:cubicBezTo>
                    <a:pt x="35797" y="7850"/>
                    <a:pt x="54750" y="0"/>
                    <a:pt x="74511" y="0"/>
                  </a:cubicBezTo>
                  <a:close/>
                </a:path>
              </a:pathLst>
            </a:custGeom>
            <a:solidFill>
              <a:srgbClr val="FBC046"/>
            </a:solidFill>
          </p:spPr>
        </p:sp>
        <p:sp>
          <p:nvSpPr>
            <p:cNvPr name="TextBox 10" id="10"/>
            <p:cNvSpPr txBox="true"/>
            <p:nvPr/>
          </p:nvSpPr>
          <p:spPr>
            <a:xfrm>
              <a:off x="0" y="28575"/>
              <a:ext cx="1077109" cy="233795"/>
            </a:xfrm>
            <a:prstGeom prst="rect">
              <a:avLst/>
            </a:prstGeom>
          </p:spPr>
          <p:txBody>
            <a:bodyPr anchor="ctr" rtlCol="false" tIns="71438" lIns="71438" bIns="71438" rIns="71438"/>
            <a:lstStyle/>
            <a:p>
              <a:pPr algn="ctr">
                <a:lnSpc>
                  <a:spcPts val="2598"/>
                </a:lnSpc>
              </a:pPr>
            </a:p>
          </p:txBody>
        </p:sp>
      </p:grpSp>
      <p:grpSp>
        <p:nvGrpSpPr>
          <p:cNvPr name="Group 11" id="11"/>
          <p:cNvGrpSpPr/>
          <p:nvPr/>
        </p:nvGrpSpPr>
        <p:grpSpPr>
          <a:xfrm rot="0">
            <a:off x="2226150" y="6685966"/>
            <a:ext cx="3705330" cy="956919"/>
            <a:chOff x="0" y="0"/>
            <a:chExt cx="1066981" cy="275553"/>
          </a:xfrm>
        </p:grpSpPr>
        <p:sp>
          <p:nvSpPr>
            <p:cNvPr name="Freeform 12" id="12"/>
            <p:cNvSpPr/>
            <p:nvPr/>
          </p:nvSpPr>
          <p:spPr>
            <a:xfrm flipH="false" flipV="false" rot="0">
              <a:off x="0" y="0"/>
              <a:ext cx="1066981" cy="275553"/>
            </a:xfrm>
            <a:custGeom>
              <a:avLst/>
              <a:gdLst/>
              <a:ahLst/>
              <a:cxnLst/>
              <a:rect r="r" b="b" t="t" l="l"/>
              <a:pathLst>
                <a:path h="275553" w="1066981">
                  <a:moveTo>
                    <a:pt x="75218" y="0"/>
                  </a:moveTo>
                  <a:lnTo>
                    <a:pt x="991763" y="0"/>
                  </a:lnTo>
                  <a:cubicBezTo>
                    <a:pt x="1011712" y="0"/>
                    <a:pt x="1030844" y="7925"/>
                    <a:pt x="1044950" y="22031"/>
                  </a:cubicBezTo>
                  <a:cubicBezTo>
                    <a:pt x="1059057" y="36137"/>
                    <a:pt x="1066981" y="55269"/>
                    <a:pt x="1066981" y="75218"/>
                  </a:cubicBezTo>
                  <a:lnTo>
                    <a:pt x="1066981" y="200335"/>
                  </a:lnTo>
                  <a:cubicBezTo>
                    <a:pt x="1066981" y="220284"/>
                    <a:pt x="1059057" y="239416"/>
                    <a:pt x="1044950" y="253522"/>
                  </a:cubicBezTo>
                  <a:cubicBezTo>
                    <a:pt x="1030844" y="267628"/>
                    <a:pt x="1011712" y="275553"/>
                    <a:pt x="991763" y="275553"/>
                  </a:cubicBezTo>
                  <a:lnTo>
                    <a:pt x="75218" y="275553"/>
                  </a:lnTo>
                  <a:cubicBezTo>
                    <a:pt x="55269" y="275553"/>
                    <a:pt x="36137" y="267628"/>
                    <a:pt x="22031" y="253522"/>
                  </a:cubicBezTo>
                  <a:cubicBezTo>
                    <a:pt x="7925" y="239416"/>
                    <a:pt x="0" y="220284"/>
                    <a:pt x="0" y="200335"/>
                  </a:cubicBezTo>
                  <a:lnTo>
                    <a:pt x="0" y="75218"/>
                  </a:lnTo>
                  <a:cubicBezTo>
                    <a:pt x="0" y="55269"/>
                    <a:pt x="7925" y="36137"/>
                    <a:pt x="22031" y="22031"/>
                  </a:cubicBezTo>
                  <a:cubicBezTo>
                    <a:pt x="36137" y="7925"/>
                    <a:pt x="55269" y="0"/>
                    <a:pt x="75218" y="0"/>
                  </a:cubicBezTo>
                  <a:close/>
                </a:path>
              </a:pathLst>
            </a:custGeom>
            <a:solidFill>
              <a:srgbClr val="E6BFE1"/>
            </a:solidFill>
          </p:spPr>
        </p:sp>
        <p:sp>
          <p:nvSpPr>
            <p:cNvPr name="TextBox 13" id="13"/>
            <p:cNvSpPr txBox="true"/>
            <p:nvPr/>
          </p:nvSpPr>
          <p:spPr>
            <a:xfrm>
              <a:off x="0" y="28575"/>
              <a:ext cx="1066981" cy="246978"/>
            </a:xfrm>
            <a:prstGeom prst="rect">
              <a:avLst/>
            </a:prstGeom>
          </p:spPr>
          <p:txBody>
            <a:bodyPr anchor="ctr" rtlCol="false" tIns="71438" lIns="71438" bIns="71438" rIns="71438"/>
            <a:lstStyle/>
            <a:p>
              <a:pPr algn="ctr">
                <a:lnSpc>
                  <a:spcPts val="2598"/>
                </a:lnSpc>
              </a:pPr>
            </a:p>
          </p:txBody>
        </p:sp>
      </p:grpSp>
      <p:grpSp>
        <p:nvGrpSpPr>
          <p:cNvPr name="Group 14" id="14"/>
          <p:cNvGrpSpPr/>
          <p:nvPr/>
        </p:nvGrpSpPr>
        <p:grpSpPr>
          <a:xfrm rot="0">
            <a:off x="12912701" y="6685966"/>
            <a:ext cx="3705330" cy="976981"/>
            <a:chOff x="0" y="0"/>
            <a:chExt cx="1066981" cy="281330"/>
          </a:xfrm>
        </p:grpSpPr>
        <p:sp>
          <p:nvSpPr>
            <p:cNvPr name="Freeform 15" id="15"/>
            <p:cNvSpPr/>
            <p:nvPr/>
          </p:nvSpPr>
          <p:spPr>
            <a:xfrm flipH="false" flipV="false" rot="0">
              <a:off x="0" y="0"/>
              <a:ext cx="1066981" cy="281330"/>
            </a:xfrm>
            <a:custGeom>
              <a:avLst/>
              <a:gdLst/>
              <a:ahLst/>
              <a:cxnLst/>
              <a:rect r="r" b="b" t="t" l="l"/>
              <a:pathLst>
                <a:path h="281330" w="1066981">
                  <a:moveTo>
                    <a:pt x="75218" y="0"/>
                  </a:moveTo>
                  <a:lnTo>
                    <a:pt x="991763" y="0"/>
                  </a:lnTo>
                  <a:cubicBezTo>
                    <a:pt x="1011712" y="0"/>
                    <a:pt x="1030844" y="7925"/>
                    <a:pt x="1044950" y="22031"/>
                  </a:cubicBezTo>
                  <a:cubicBezTo>
                    <a:pt x="1059057" y="36137"/>
                    <a:pt x="1066981" y="55269"/>
                    <a:pt x="1066981" y="75218"/>
                  </a:cubicBezTo>
                  <a:lnTo>
                    <a:pt x="1066981" y="206111"/>
                  </a:lnTo>
                  <a:cubicBezTo>
                    <a:pt x="1066981" y="226061"/>
                    <a:pt x="1059057" y="245193"/>
                    <a:pt x="1044950" y="259299"/>
                  </a:cubicBezTo>
                  <a:cubicBezTo>
                    <a:pt x="1030844" y="273405"/>
                    <a:pt x="1011712" y="281330"/>
                    <a:pt x="991763" y="281330"/>
                  </a:cubicBezTo>
                  <a:lnTo>
                    <a:pt x="75218" y="281330"/>
                  </a:lnTo>
                  <a:cubicBezTo>
                    <a:pt x="55269" y="281330"/>
                    <a:pt x="36137" y="273405"/>
                    <a:pt x="22031" y="259299"/>
                  </a:cubicBezTo>
                  <a:cubicBezTo>
                    <a:pt x="7925" y="245193"/>
                    <a:pt x="0" y="226061"/>
                    <a:pt x="0" y="206111"/>
                  </a:cubicBezTo>
                  <a:lnTo>
                    <a:pt x="0" y="75218"/>
                  </a:lnTo>
                  <a:cubicBezTo>
                    <a:pt x="0" y="55269"/>
                    <a:pt x="7925" y="36137"/>
                    <a:pt x="22031" y="22031"/>
                  </a:cubicBezTo>
                  <a:cubicBezTo>
                    <a:pt x="36137" y="7925"/>
                    <a:pt x="55269" y="0"/>
                    <a:pt x="75218" y="0"/>
                  </a:cubicBezTo>
                  <a:close/>
                </a:path>
              </a:pathLst>
            </a:custGeom>
            <a:solidFill>
              <a:srgbClr val="C2EBE3"/>
            </a:solidFill>
          </p:spPr>
        </p:sp>
        <p:sp>
          <p:nvSpPr>
            <p:cNvPr name="TextBox 16" id="16"/>
            <p:cNvSpPr txBox="true"/>
            <p:nvPr/>
          </p:nvSpPr>
          <p:spPr>
            <a:xfrm>
              <a:off x="0" y="28575"/>
              <a:ext cx="1066981" cy="252755"/>
            </a:xfrm>
            <a:prstGeom prst="rect">
              <a:avLst/>
            </a:prstGeom>
          </p:spPr>
          <p:txBody>
            <a:bodyPr anchor="ctr" rtlCol="false" tIns="71438" lIns="71438" bIns="71438" rIns="71438"/>
            <a:lstStyle/>
            <a:p>
              <a:pPr algn="ctr">
                <a:lnSpc>
                  <a:spcPts val="2598"/>
                </a:lnSpc>
              </a:pPr>
            </a:p>
          </p:txBody>
        </p:sp>
      </p:grpSp>
      <p:sp>
        <p:nvSpPr>
          <p:cNvPr name="Freeform 17" id="17"/>
          <p:cNvSpPr/>
          <p:nvPr/>
        </p:nvSpPr>
        <p:spPr>
          <a:xfrm flipH="false" flipV="false" rot="-1643804">
            <a:off x="10477014" y="2895848"/>
            <a:ext cx="2196191" cy="611817"/>
          </a:xfrm>
          <a:custGeom>
            <a:avLst/>
            <a:gdLst/>
            <a:ahLst/>
            <a:cxnLst/>
            <a:rect r="r" b="b" t="t" l="l"/>
            <a:pathLst>
              <a:path h="611817" w="2196191">
                <a:moveTo>
                  <a:pt x="0" y="0"/>
                </a:moveTo>
                <a:lnTo>
                  <a:pt x="2196190" y="0"/>
                </a:lnTo>
                <a:lnTo>
                  <a:pt x="2196190" y="611816"/>
                </a:lnTo>
                <a:lnTo>
                  <a:pt x="0" y="611816"/>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18" id="18"/>
          <p:cNvSpPr/>
          <p:nvPr/>
        </p:nvSpPr>
        <p:spPr>
          <a:xfrm flipH="false" flipV="false" rot="1543996">
            <a:off x="10606292" y="6494174"/>
            <a:ext cx="2196191" cy="611817"/>
          </a:xfrm>
          <a:custGeom>
            <a:avLst/>
            <a:gdLst/>
            <a:ahLst/>
            <a:cxnLst/>
            <a:rect r="r" b="b" t="t" l="l"/>
            <a:pathLst>
              <a:path h="611817" w="2196191">
                <a:moveTo>
                  <a:pt x="0" y="0"/>
                </a:moveTo>
                <a:lnTo>
                  <a:pt x="2196190" y="0"/>
                </a:lnTo>
                <a:lnTo>
                  <a:pt x="2196190"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19" id="19"/>
          <p:cNvSpPr/>
          <p:nvPr/>
        </p:nvSpPr>
        <p:spPr>
          <a:xfrm flipH="false" flipV="false" rot="-8767587">
            <a:off x="5953077" y="3012795"/>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0" id="20"/>
          <p:cNvSpPr/>
          <p:nvPr/>
        </p:nvSpPr>
        <p:spPr>
          <a:xfrm flipH="false" flipV="false" rot="9139054">
            <a:off x="5920775" y="6494174"/>
            <a:ext cx="2196191" cy="611817"/>
          </a:xfrm>
          <a:custGeom>
            <a:avLst/>
            <a:gdLst/>
            <a:ahLst/>
            <a:cxnLst/>
            <a:rect r="r" b="b" t="t" l="l"/>
            <a:pathLst>
              <a:path h="611817" w="2196191">
                <a:moveTo>
                  <a:pt x="0" y="0"/>
                </a:moveTo>
                <a:lnTo>
                  <a:pt x="2196191" y="0"/>
                </a:lnTo>
                <a:lnTo>
                  <a:pt x="2196191" y="611817"/>
                </a:lnTo>
                <a:lnTo>
                  <a:pt x="0" y="611817"/>
                </a:lnTo>
                <a:lnTo>
                  <a:pt x="0" y="0"/>
                </a:lnTo>
                <a:close/>
              </a:path>
            </a:pathLst>
          </a:custGeom>
          <a:blipFill>
            <a:blip r:embed="rId4">
              <a:extLst>
                <a:ext uri="{96DAC541-7B7A-43D3-8B79-37D633B846F1}">
                  <asvg:svgBlip xmlns:asvg="http://schemas.microsoft.com/office/drawing/2016/SVG/main" r:embed="rId5"/>
                </a:ext>
              </a:extLst>
            </a:blip>
            <a:stretch>
              <a:fillRect l="-233085" t="0" r="0" b="0"/>
            </a:stretch>
          </a:blipFill>
        </p:spPr>
      </p:sp>
      <p:sp>
        <p:nvSpPr>
          <p:cNvPr name="Freeform 21" id="21"/>
          <p:cNvSpPr/>
          <p:nvPr/>
        </p:nvSpPr>
        <p:spPr>
          <a:xfrm flipH="false" flipV="false" rot="-8261386">
            <a:off x="8672556" y="6509905"/>
            <a:ext cx="1437070" cy="1309040"/>
          </a:xfrm>
          <a:custGeom>
            <a:avLst/>
            <a:gdLst/>
            <a:ahLst/>
            <a:cxnLst/>
            <a:rect r="r" b="b" t="t" l="l"/>
            <a:pathLst>
              <a:path h="1309040" w="1437070">
                <a:moveTo>
                  <a:pt x="0" y="0"/>
                </a:moveTo>
                <a:lnTo>
                  <a:pt x="1437070" y="0"/>
                </a:lnTo>
                <a:lnTo>
                  <a:pt x="1437070" y="1309041"/>
                </a:lnTo>
                <a:lnTo>
                  <a:pt x="0" y="13090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0">
            <a:off x="7330740" y="1400134"/>
            <a:ext cx="3626520" cy="738506"/>
          </a:xfrm>
          <a:custGeom>
            <a:avLst/>
            <a:gdLst/>
            <a:ahLst/>
            <a:cxnLst/>
            <a:rect r="r" b="b" t="t" l="l"/>
            <a:pathLst>
              <a:path h="738506" w="3626520">
                <a:moveTo>
                  <a:pt x="0" y="0"/>
                </a:moveTo>
                <a:lnTo>
                  <a:pt x="3626520" y="0"/>
                </a:lnTo>
                <a:lnTo>
                  <a:pt x="3626520" y="738506"/>
                </a:lnTo>
                <a:lnTo>
                  <a:pt x="0" y="738506"/>
                </a:lnTo>
                <a:lnTo>
                  <a:pt x="0" y="0"/>
                </a:lnTo>
                <a:close/>
              </a:path>
            </a:pathLst>
          </a:custGeom>
          <a:blipFill>
            <a:blip r:embed="rId6"/>
            <a:stretch>
              <a:fillRect l="0" t="0" r="0" b="0"/>
            </a:stretch>
          </a:blipFill>
        </p:spPr>
      </p:sp>
      <p:sp>
        <p:nvSpPr>
          <p:cNvPr name="TextBox 23" id="23"/>
          <p:cNvSpPr txBox="true"/>
          <p:nvPr/>
        </p:nvSpPr>
        <p:spPr>
          <a:xfrm rot="0">
            <a:off x="13529695" y="2377248"/>
            <a:ext cx="3088337" cy="824508"/>
          </a:xfrm>
          <a:prstGeom prst="rect">
            <a:avLst/>
          </a:prstGeom>
        </p:spPr>
        <p:txBody>
          <a:bodyPr anchor="t" rtlCol="false" tIns="0" lIns="0" bIns="0" rIns="0">
            <a:spAutoFit/>
          </a:bodyPr>
          <a:lstStyle/>
          <a:p>
            <a:pPr algn="ctr">
              <a:lnSpc>
                <a:spcPts val="3248"/>
              </a:lnSpc>
            </a:pPr>
            <a:r>
              <a:rPr lang="en-US" sz="3093" spc="129">
                <a:solidFill>
                  <a:srgbClr val="000000"/>
                </a:solidFill>
                <a:latin typeface="Krabuler"/>
              </a:rPr>
              <a:t>OKUL EĞİTİMİ  </a:t>
            </a:r>
          </a:p>
          <a:p>
            <a:pPr algn="ctr">
              <a:lnSpc>
                <a:spcPts val="3248"/>
              </a:lnSpc>
              <a:spcBef>
                <a:spcPct val="0"/>
              </a:spcBef>
            </a:pPr>
          </a:p>
        </p:txBody>
      </p:sp>
      <p:sp>
        <p:nvSpPr>
          <p:cNvPr name="TextBox 24" id="24"/>
          <p:cNvSpPr txBox="true"/>
          <p:nvPr/>
        </p:nvSpPr>
        <p:spPr>
          <a:xfrm rot="0">
            <a:off x="2325720" y="2190135"/>
            <a:ext cx="3088337" cy="824508"/>
          </a:xfrm>
          <a:prstGeom prst="rect">
            <a:avLst/>
          </a:prstGeom>
        </p:spPr>
        <p:txBody>
          <a:bodyPr anchor="t" rtlCol="false" tIns="0" lIns="0" bIns="0" rIns="0">
            <a:spAutoFit/>
          </a:bodyPr>
          <a:lstStyle/>
          <a:p>
            <a:pPr algn="ctr">
              <a:lnSpc>
                <a:spcPts val="3248"/>
              </a:lnSpc>
            </a:pPr>
            <a:r>
              <a:rPr lang="en-US" sz="3093" spc="129">
                <a:solidFill>
                  <a:srgbClr val="000000"/>
                </a:solidFill>
                <a:latin typeface="Krabuler"/>
              </a:rPr>
              <a:t>MESLEKİ EĞİTİM</a:t>
            </a:r>
          </a:p>
          <a:p>
            <a:pPr algn="ctr">
              <a:lnSpc>
                <a:spcPts val="3248"/>
              </a:lnSpc>
              <a:spcBef>
                <a:spcPct val="0"/>
              </a:spcBef>
            </a:pPr>
          </a:p>
        </p:txBody>
      </p:sp>
      <p:sp>
        <p:nvSpPr>
          <p:cNvPr name="TextBox 25" id="25"/>
          <p:cNvSpPr txBox="true"/>
          <p:nvPr/>
        </p:nvSpPr>
        <p:spPr>
          <a:xfrm rot="0">
            <a:off x="2534647" y="6990325"/>
            <a:ext cx="3088337" cy="824508"/>
          </a:xfrm>
          <a:prstGeom prst="rect">
            <a:avLst/>
          </a:prstGeom>
        </p:spPr>
        <p:txBody>
          <a:bodyPr anchor="t" rtlCol="false" tIns="0" lIns="0" bIns="0" rIns="0">
            <a:spAutoFit/>
          </a:bodyPr>
          <a:lstStyle/>
          <a:p>
            <a:pPr algn="ctr">
              <a:lnSpc>
                <a:spcPts val="3248"/>
              </a:lnSpc>
            </a:pPr>
            <a:r>
              <a:rPr lang="en-US" sz="3093" spc="129">
                <a:solidFill>
                  <a:srgbClr val="000000"/>
                </a:solidFill>
                <a:latin typeface="Krabuler"/>
              </a:rPr>
              <a:t>YETİŞKİN EĞİTİMİ</a:t>
            </a:r>
          </a:p>
          <a:p>
            <a:pPr algn="ctr">
              <a:lnSpc>
                <a:spcPts val="3248"/>
              </a:lnSpc>
              <a:spcBef>
                <a:spcPct val="0"/>
              </a:spcBef>
            </a:pPr>
          </a:p>
        </p:txBody>
      </p:sp>
      <p:sp>
        <p:nvSpPr>
          <p:cNvPr name="TextBox 26" id="26"/>
          <p:cNvSpPr txBox="true"/>
          <p:nvPr/>
        </p:nvSpPr>
        <p:spPr>
          <a:xfrm rot="0">
            <a:off x="13314396" y="7012522"/>
            <a:ext cx="3088337" cy="422672"/>
          </a:xfrm>
          <a:prstGeom prst="rect">
            <a:avLst/>
          </a:prstGeom>
        </p:spPr>
        <p:txBody>
          <a:bodyPr anchor="t" rtlCol="false" tIns="0" lIns="0" bIns="0" rIns="0">
            <a:spAutoFit/>
          </a:bodyPr>
          <a:lstStyle/>
          <a:p>
            <a:pPr algn="ctr">
              <a:lnSpc>
                <a:spcPts val="3248"/>
              </a:lnSpc>
              <a:spcBef>
                <a:spcPct val="0"/>
              </a:spcBef>
            </a:pPr>
            <a:r>
              <a:rPr lang="en-US" sz="3093" spc="129">
                <a:solidFill>
                  <a:srgbClr val="000000"/>
                </a:solidFill>
                <a:latin typeface="Krabuler"/>
              </a:rPr>
              <a:t>GENÇLİK</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7"/>
        </a:solidFill>
      </p:bgPr>
    </p:bg>
    <p:spTree>
      <p:nvGrpSpPr>
        <p:cNvPr id="1" name=""/>
        <p:cNvGrpSpPr/>
        <p:nvPr/>
      </p:nvGrpSpPr>
      <p:grpSpPr>
        <a:xfrm>
          <a:off x="0" y="0"/>
          <a:ext cx="0" cy="0"/>
          <a:chOff x="0" y="0"/>
          <a:chExt cx="0" cy="0"/>
        </a:xfrm>
      </p:grpSpPr>
      <p:sp>
        <p:nvSpPr>
          <p:cNvPr name="TextBox 2" id="2"/>
          <p:cNvSpPr txBox="true"/>
          <p:nvPr/>
        </p:nvSpPr>
        <p:spPr>
          <a:xfrm rot="0">
            <a:off x="5211740" y="845454"/>
            <a:ext cx="7864519" cy="2668905"/>
          </a:xfrm>
          <a:prstGeom prst="rect">
            <a:avLst/>
          </a:prstGeom>
        </p:spPr>
        <p:txBody>
          <a:bodyPr anchor="t" rtlCol="false" tIns="0" lIns="0" bIns="0" rIns="0">
            <a:spAutoFit/>
          </a:bodyPr>
          <a:lstStyle/>
          <a:p>
            <a:pPr algn="ctr">
              <a:lnSpc>
                <a:spcPts val="6930"/>
              </a:lnSpc>
            </a:pPr>
            <a:r>
              <a:rPr lang="en-US" sz="6600" spc="277">
                <a:solidFill>
                  <a:srgbClr val="000000"/>
                </a:solidFill>
                <a:latin typeface="Krabuler"/>
              </a:rPr>
              <a:t>PROGRAMLAR VE OKUL TÜRLERI </a:t>
            </a:r>
          </a:p>
          <a:p>
            <a:pPr algn="ctr">
              <a:lnSpc>
                <a:spcPts val="6930"/>
              </a:lnSpc>
            </a:pPr>
            <a:r>
              <a:rPr lang="en-US" sz="6600" spc="277">
                <a:solidFill>
                  <a:srgbClr val="000000"/>
                </a:solidFill>
                <a:latin typeface="Krabuler"/>
              </a:rPr>
              <a:t>UYUMLULUK</a:t>
            </a:r>
          </a:p>
        </p:txBody>
      </p:sp>
      <p:sp>
        <p:nvSpPr>
          <p:cNvPr name="Freeform 3" id="3"/>
          <p:cNvSpPr/>
          <p:nvPr/>
        </p:nvSpPr>
        <p:spPr>
          <a:xfrm flipH="false" flipV="false" rot="-2591211">
            <a:off x="13735120" y="7803056"/>
            <a:ext cx="1345939" cy="611817"/>
          </a:xfrm>
          <a:custGeom>
            <a:avLst/>
            <a:gdLst/>
            <a:ahLst/>
            <a:cxnLst/>
            <a:rect r="r" b="b" t="t" l="l"/>
            <a:pathLst>
              <a:path h="611817" w="1345939">
                <a:moveTo>
                  <a:pt x="0" y="0"/>
                </a:moveTo>
                <a:lnTo>
                  <a:pt x="1345939" y="0"/>
                </a:lnTo>
                <a:lnTo>
                  <a:pt x="1345939" y="611816"/>
                </a:lnTo>
                <a:lnTo>
                  <a:pt x="0" y="611816"/>
                </a:lnTo>
                <a:lnTo>
                  <a:pt x="0" y="0"/>
                </a:lnTo>
                <a:close/>
              </a:path>
            </a:pathLst>
          </a:custGeom>
          <a:blipFill>
            <a:blip r:embed="rId2">
              <a:extLst>
                <a:ext uri="{96DAC541-7B7A-43D3-8B79-37D633B846F1}">
                  <asvg:svgBlip xmlns:asvg="http://schemas.microsoft.com/office/drawing/2016/SVG/main" r:embed="rId3"/>
                </a:ext>
              </a:extLst>
            </a:blip>
            <a:stretch>
              <a:fillRect l="-443501" t="0" r="0" b="0"/>
            </a:stretch>
          </a:blipFill>
        </p:spPr>
      </p:sp>
      <p:grpSp>
        <p:nvGrpSpPr>
          <p:cNvPr name="Group 4" id="4"/>
          <p:cNvGrpSpPr/>
          <p:nvPr/>
        </p:nvGrpSpPr>
        <p:grpSpPr>
          <a:xfrm rot="0">
            <a:off x="12290898" y="8424732"/>
            <a:ext cx="3378195" cy="1174350"/>
            <a:chOff x="0" y="0"/>
            <a:chExt cx="972780" cy="338164"/>
          </a:xfrm>
        </p:grpSpPr>
        <p:sp>
          <p:nvSpPr>
            <p:cNvPr name="Freeform 5" id="5"/>
            <p:cNvSpPr/>
            <p:nvPr/>
          </p:nvSpPr>
          <p:spPr>
            <a:xfrm flipH="false" flipV="false" rot="0">
              <a:off x="0" y="0"/>
              <a:ext cx="972780" cy="338164"/>
            </a:xfrm>
            <a:custGeom>
              <a:avLst/>
              <a:gdLst/>
              <a:ahLst/>
              <a:cxnLst/>
              <a:rect r="r" b="b" t="t" l="l"/>
              <a:pathLst>
                <a:path h="338164" w="972780">
                  <a:moveTo>
                    <a:pt x="82502" y="0"/>
                  </a:moveTo>
                  <a:lnTo>
                    <a:pt x="890278" y="0"/>
                  </a:lnTo>
                  <a:cubicBezTo>
                    <a:pt x="935842" y="0"/>
                    <a:pt x="972780" y="36938"/>
                    <a:pt x="972780" y="82502"/>
                  </a:cubicBezTo>
                  <a:lnTo>
                    <a:pt x="972780" y="255662"/>
                  </a:lnTo>
                  <a:cubicBezTo>
                    <a:pt x="972780" y="277543"/>
                    <a:pt x="964088" y="298527"/>
                    <a:pt x="948616" y="314000"/>
                  </a:cubicBezTo>
                  <a:cubicBezTo>
                    <a:pt x="933143" y="329472"/>
                    <a:pt x="912159" y="338164"/>
                    <a:pt x="890278" y="338164"/>
                  </a:cubicBezTo>
                  <a:lnTo>
                    <a:pt x="82502" y="338164"/>
                  </a:lnTo>
                  <a:cubicBezTo>
                    <a:pt x="60621" y="338164"/>
                    <a:pt x="39637" y="329472"/>
                    <a:pt x="24164" y="314000"/>
                  </a:cubicBezTo>
                  <a:cubicBezTo>
                    <a:pt x="8692" y="298527"/>
                    <a:pt x="0" y="277543"/>
                    <a:pt x="0" y="255662"/>
                  </a:cubicBezTo>
                  <a:lnTo>
                    <a:pt x="0" y="82502"/>
                  </a:lnTo>
                  <a:cubicBezTo>
                    <a:pt x="0" y="60621"/>
                    <a:pt x="8692" y="39637"/>
                    <a:pt x="24164" y="24164"/>
                  </a:cubicBezTo>
                  <a:cubicBezTo>
                    <a:pt x="39637" y="8692"/>
                    <a:pt x="60621" y="0"/>
                    <a:pt x="82502" y="0"/>
                  </a:cubicBezTo>
                  <a:close/>
                </a:path>
              </a:pathLst>
            </a:custGeom>
            <a:solidFill>
              <a:srgbClr val="E6BFE1"/>
            </a:solidFill>
          </p:spPr>
        </p:sp>
        <p:sp>
          <p:nvSpPr>
            <p:cNvPr name="TextBox 6" id="6"/>
            <p:cNvSpPr txBox="true"/>
            <p:nvPr/>
          </p:nvSpPr>
          <p:spPr>
            <a:xfrm>
              <a:off x="0" y="28575"/>
              <a:ext cx="972780" cy="309589"/>
            </a:xfrm>
            <a:prstGeom prst="rect">
              <a:avLst/>
            </a:prstGeom>
          </p:spPr>
          <p:txBody>
            <a:bodyPr anchor="ctr" rtlCol="false" tIns="71438" lIns="71438" bIns="71438" rIns="71438"/>
            <a:lstStyle/>
            <a:p>
              <a:pPr algn="ctr">
                <a:lnSpc>
                  <a:spcPts val="2598"/>
                </a:lnSpc>
              </a:pPr>
            </a:p>
          </p:txBody>
        </p:sp>
      </p:grpSp>
      <p:grpSp>
        <p:nvGrpSpPr>
          <p:cNvPr name="Group 7" id="7"/>
          <p:cNvGrpSpPr/>
          <p:nvPr/>
        </p:nvGrpSpPr>
        <p:grpSpPr>
          <a:xfrm rot="0">
            <a:off x="10441868" y="3753692"/>
            <a:ext cx="2926328" cy="1389808"/>
            <a:chOff x="0" y="0"/>
            <a:chExt cx="842661" cy="400207"/>
          </a:xfrm>
        </p:grpSpPr>
        <p:sp>
          <p:nvSpPr>
            <p:cNvPr name="Freeform 8" id="8"/>
            <p:cNvSpPr/>
            <p:nvPr/>
          </p:nvSpPr>
          <p:spPr>
            <a:xfrm flipH="false" flipV="false" rot="0">
              <a:off x="0" y="0"/>
              <a:ext cx="842661" cy="400207"/>
            </a:xfrm>
            <a:custGeom>
              <a:avLst/>
              <a:gdLst/>
              <a:ahLst/>
              <a:cxnLst/>
              <a:rect r="r" b="b" t="t" l="l"/>
              <a:pathLst>
                <a:path h="400207" w="842661">
                  <a:moveTo>
                    <a:pt x="95242" y="0"/>
                  </a:moveTo>
                  <a:lnTo>
                    <a:pt x="747419" y="0"/>
                  </a:lnTo>
                  <a:cubicBezTo>
                    <a:pt x="800020" y="0"/>
                    <a:pt x="842661" y="42641"/>
                    <a:pt x="842661" y="95242"/>
                  </a:cubicBezTo>
                  <a:lnTo>
                    <a:pt x="842661" y="304965"/>
                  </a:lnTo>
                  <a:cubicBezTo>
                    <a:pt x="842661" y="330225"/>
                    <a:pt x="832627" y="354450"/>
                    <a:pt x="814765" y="372311"/>
                  </a:cubicBezTo>
                  <a:cubicBezTo>
                    <a:pt x="796904" y="390173"/>
                    <a:pt x="772679" y="400207"/>
                    <a:pt x="747419" y="400207"/>
                  </a:cubicBezTo>
                  <a:lnTo>
                    <a:pt x="95242" y="400207"/>
                  </a:lnTo>
                  <a:cubicBezTo>
                    <a:pt x="69982" y="400207"/>
                    <a:pt x="45757" y="390173"/>
                    <a:pt x="27896" y="372311"/>
                  </a:cubicBezTo>
                  <a:cubicBezTo>
                    <a:pt x="10034" y="354450"/>
                    <a:pt x="0" y="330225"/>
                    <a:pt x="0" y="304965"/>
                  </a:cubicBezTo>
                  <a:lnTo>
                    <a:pt x="0" y="95242"/>
                  </a:lnTo>
                  <a:cubicBezTo>
                    <a:pt x="0" y="69982"/>
                    <a:pt x="10034" y="45757"/>
                    <a:pt x="27896" y="27896"/>
                  </a:cubicBezTo>
                  <a:cubicBezTo>
                    <a:pt x="45757" y="10034"/>
                    <a:pt x="69982" y="0"/>
                    <a:pt x="95242" y="0"/>
                  </a:cubicBezTo>
                  <a:close/>
                </a:path>
              </a:pathLst>
            </a:custGeom>
            <a:solidFill>
              <a:srgbClr val="E6BFE1"/>
            </a:solidFill>
          </p:spPr>
        </p:sp>
        <p:sp>
          <p:nvSpPr>
            <p:cNvPr name="TextBox 9" id="9"/>
            <p:cNvSpPr txBox="true"/>
            <p:nvPr/>
          </p:nvSpPr>
          <p:spPr>
            <a:xfrm>
              <a:off x="0" y="28575"/>
              <a:ext cx="842661" cy="371632"/>
            </a:xfrm>
            <a:prstGeom prst="rect">
              <a:avLst/>
            </a:prstGeom>
          </p:spPr>
          <p:txBody>
            <a:bodyPr anchor="ctr" rtlCol="false" tIns="71438" lIns="71438" bIns="71438" rIns="71438"/>
            <a:lstStyle/>
            <a:p>
              <a:pPr algn="ctr">
                <a:lnSpc>
                  <a:spcPts val="2598"/>
                </a:lnSpc>
              </a:pPr>
            </a:p>
          </p:txBody>
        </p:sp>
      </p:grpSp>
      <p:grpSp>
        <p:nvGrpSpPr>
          <p:cNvPr name="Group 10" id="10"/>
          <p:cNvGrpSpPr/>
          <p:nvPr/>
        </p:nvGrpSpPr>
        <p:grpSpPr>
          <a:xfrm rot="0">
            <a:off x="2816412" y="6109911"/>
            <a:ext cx="2876106" cy="1389808"/>
            <a:chOff x="0" y="0"/>
            <a:chExt cx="828199" cy="400207"/>
          </a:xfrm>
        </p:grpSpPr>
        <p:sp>
          <p:nvSpPr>
            <p:cNvPr name="Freeform 11" id="11"/>
            <p:cNvSpPr/>
            <p:nvPr/>
          </p:nvSpPr>
          <p:spPr>
            <a:xfrm flipH="false" flipV="false" rot="0">
              <a:off x="0" y="0"/>
              <a:ext cx="828199" cy="400207"/>
            </a:xfrm>
            <a:custGeom>
              <a:avLst/>
              <a:gdLst/>
              <a:ahLst/>
              <a:cxnLst/>
              <a:rect r="r" b="b" t="t" l="l"/>
              <a:pathLst>
                <a:path h="400207" w="828199">
                  <a:moveTo>
                    <a:pt x="96905" y="0"/>
                  </a:moveTo>
                  <a:lnTo>
                    <a:pt x="731294" y="0"/>
                  </a:lnTo>
                  <a:cubicBezTo>
                    <a:pt x="784813" y="0"/>
                    <a:pt x="828199" y="43386"/>
                    <a:pt x="828199" y="96905"/>
                  </a:cubicBezTo>
                  <a:lnTo>
                    <a:pt x="828199" y="303302"/>
                  </a:lnTo>
                  <a:cubicBezTo>
                    <a:pt x="828199" y="329003"/>
                    <a:pt x="817990" y="353651"/>
                    <a:pt x="799816" y="371824"/>
                  </a:cubicBezTo>
                  <a:cubicBezTo>
                    <a:pt x="781643" y="389998"/>
                    <a:pt x="756995" y="400207"/>
                    <a:pt x="731294" y="400207"/>
                  </a:cubicBezTo>
                  <a:lnTo>
                    <a:pt x="96905" y="400207"/>
                  </a:lnTo>
                  <a:cubicBezTo>
                    <a:pt x="71204" y="400207"/>
                    <a:pt x="46556" y="389998"/>
                    <a:pt x="28383" y="371824"/>
                  </a:cubicBezTo>
                  <a:cubicBezTo>
                    <a:pt x="10210" y="353651"/>
                    <a:pt x="0" y="329003"/>
                    <a:pt x="0" y="303302"/>
                  </a:cubicBezTo>
                  <a:lnTo>
                    <a:pt x="0" y="96905"/>
                  </a:lnTo>
                  <a:cubicBezTo>
                    <a:pt x="0" y="71204"/>
                    <a:pt x="10210" y="46556"/>
                    <a:pt x="28383" y="28383"/>
                  </a:cubicBezTo>
                  <a:cubicBezTo>
                    <a:pt x="46556" y="10210"/>
                    <a:pt x="71204" y="0"/>
                    <a:pt x="96905" y="0"/>
                  </a:cubicBezTo>
                  <a:close/>
                </a:path>
              </a:pathLst>
            </a:custGeom>
            <a:solidFill>
              <a:srgbClr val="E6BFE1"/>
            </a:solidFill>
          </p:spPr>
        </p:sp>
        <p:sp>
          <p:nvSpPr>
            <p:cNvPr name="TextBox 12" id="12"/>
            <p:cNvSpPr txBox="true"/>
            <p:nvPr/>
          </p:nvSpPr>
          <p:spPr>
            <a:xfrm>
              <a:off x="0" y="28575"/>
              <a:ext cx="828199" cy="371632"/>
            </a:xfrm>
            <a:prstGeom prst="rect">
              <a:avLst/>
            </a:prstGeom>
          </p:spPr>
          <p:txBody>
            <a:bodyPr anchor="ctr" rtlCol="false" tIns="71438" lIns="71438" bIns="71438" rIns="71438"/>
            <a:lstStyle/>
            <a:p>
              <a:pPr algn="ctr">
                <a:lnSpc>
                  <a:spcPts val="2598"/>
                </a:lnSpc>
              </a:pPr>
            </a:p>
          </p:txBody>
        </p:sp>
      </p:grpSp>
      <p:sp>
        <p:nvSpPr>
          <p:cNvPr name="TextBox 13" id="13"/>
          <p:cNvSpPr txBox="true"/>
          <p:nvPr/>
        </p:nvSpPr>
        <p:spPr>
          <a:xfrm rot="0">
            <a:off x="2937200" y="6281155"/>
            <a:ext cx="2683054" cy="901065"/>
          </a:xfrm>
          <a:prstGeom prst="rect">
            <a:avLst/>
          </a:prstGeom>
        </p:spPr>
        <p:txBody>
          <a:bodyPr anchor="t" rtlCol="false" tIns="0" lIns="0" bIns="0" rIns="0">
            <a:spAutoFit/>
          </a:bodyPr>
          <a:lstStyle/>
          <a:p>
            <a:pPr algn="ctr">
              <a:lnSpc>
                <a:spcPts val="3465"/>
              </a:lnSpc>
              <a:spcBef>
                <a:spcPct val="0"/>
              </a:spcBef>
            </a:pPr>
            <a:r>
              <a:rPr lang="en-US" sz="3300" spc="138">
                <a:solidFill>
                  <a:srgbClr val="000000"/>
                </a:solidFill>
                <a:latin typeface="Krabuler"/>
              </a:rPr>
              <a:t>YETİŞKİN EĞİTİMİ </a:t>
            </a:r>
          </a:p>
        </p:txBody>
      </p:sp>
      <p:sp>
        <p:nvSpPr>
          <p:cNvPr name="Freeform 14" id="14"/>
          <p:cNvSpPr/>
          <p:nvPr/>
        </p:nvSpPr>
        <p:spPr>
          <a:xfrm flipH="false" flipV="false" rot="-7790319">
            <a:off x="2695724" y="5252235"/>
            <a:ext cx="1307544" cy="595894"/>
          </a:xfrm>
          <a:custGeom>
            <a:avLst/>
            <a:gdLst/>
            <a:ahLst/>
            <a:cxnLst/>
            <a:rect r="r" b="b" t="t" l="l"/>
            <a:pathLst>
              <a:path h="595894" w="1307544">
                <a:moveTo>
                  <a:pt x="0" y="0"/>
                </a:moveTo>
                <a:lnTo>
                  <a:pt x="1307545" y="0"/>
                </a:lnTo>
                <a:lnTo>
                  <a:pt x="1307545" y="595894"/>
                </a:lnTo>
                <a:lnTo>
                  <a:pt x="0" y="595894"/>
                </a:lnTo>
                <a:lnTo>
                  <a:pt x="0" y="0"/>
                </a:lnTo>
                <a:close/>
              </a:path>
            </a:pathLst>
          </a:custGeom>
          <a:blipFill>
            <a:blip r:embed="rId2">
              <a:extLst>
                <a:ext uri="{96DAC541-7B7A-43D3-8B79-37D633B846F1}">
                  <asvg:svgBlip xmlns:asvg="http://schemas.microsoft.com/office/drawing/2016/SVG/main" r:embed="rId3"/>
                </a:ext>
              </a:extLst>
            </a:blip>
            <a:stretch>
              <a:fillRect l="-444900" t="0" r="0" b="0"/>
            </a:stretch>
          </a:blipFill>
        </p:spPr>
      </p:sp>
      <p:sp>
        <p:nvSpPr>
          <p:cNvPr name="Freeform 15" id="15"/>
          <p:cNvSpPr/>
          <p:nvPr/>
        </p:nvSpPr>
        <p:spPr>
          <a:xfrm flipH="false" flipV="false" rot="-1578187">
            <a:off x="13432531" y="3455745"/>
            <a:ext cx="1307544" cy="595894"/>
          </a:xfrm>
          <a:custGeom>
            <a:avLst/>
            <a:gdLst/>
            <a:ahLst/>
            <a:cxnLst/>
            <a:rect r="r" b="b" t="t" l="l"/>
            <a:pathLst>
              <a:path h="595894" w="1307544">
                <a:moveTo>
                  <a:pt x="0" y="0"/>
                </a:moveTo>
                <a:lnTo>
                  <a:pt x="1307545" y="0"/>
                </a:lnTo>
                <a:lnTo>
                  <a:pt x="1307545" y="595893"/>
                </a:lnTo>
                <a:lnTo>
                  <a:pt x="0" y="595893"/>
                </a:lnTo>
                <a:lnTo>
                  <a:pt x="0" y="0"/>
                </a:lnTo>
                <a:close/>
              </a:path>
            </a:pathLst>
          </a:custGeom>
          <a:blipFill>
            <a:blip r:embed="rId2">
              <a:extLst>
                <a:ext uri="{96DAC541-7B7A-43D3-8B79-37D633B846F1}">
                  <asvg:svgBlip xmlns:asvg="http://schemas.microsoft.com/office/drawing/2016/SVG/main" r:embed="rId3"/>
                </a:ext>
              </a:extLst>
            </a:blip>
            <a:stretch>
              <a:fillRect l="-444900" t="0" r="0" b="0"/>
            </a:stretch>
          </a:blipFill>
        </p:spPr>
      </p:sp>
      <p:sp>
        <p:nvSpPr>
          <p:cNvPr name="Freeform 16" id="16"/>
          <p:cNvSpPr/>
          <p:nvPr/>
        </p:nvSpPr>
        <p:spPr>
          <a:xfrm flipH="false" flipV="false" rot="-2832155">
            <a:off x="9505790" y="5129825"/>
            <a:ext cx="1307544" cy="595894"/>
          </a:xfrm>
          <a:custGeom>
            <a:avLst/>
            <a:gdLst/>
            <a:ahLst/>
            <a:cxnLst/>
            <a:rect r="r" b="b" t="t" l="l"/>
            <a:pathLst>
              <a:path h="595894" w="1307544">
                <a:moveTo>
                  <a:pt x="0" y="0"/>
                </a:moveTo>
                <a:lnTo>
                  <a:pt x="1307545" y="0"/>
                </a:lnTo>
                <a:lnTo>
                  <a:pt x="1307545" y="595893"/>
                </a:lnTo>
                <a:lnTo>
                  <a:pt x="0" y="595893"/>
                </a:lnTo>
                <a:lnTo>
                  <a:pt x="0" y="0"/>
                </a:lnTo>
                <a:close/>
              </a:path>
            </a:pathLst>
          </a:custGeom>
          <a:blipFill>
            <a:blip r:embed="rId2">
              <a:extLst>
                <a:ext uri="{96DAC541-7B7A-43D3-8B79-37D633B846F1}">
                  <asvg:svgBlip xmlns:asvg="http://schemas.microsoft.com/office/drawing/2016/SVG/main" r:embed="rId3"/>
                </a:ext>
              </a:extLst>
            </a:blip>
            <a:stretch>
              <a:fillRect l="-444900" t="0" r="0" b="0"/>
            </a:stretch>
          </a:blipFill>
        </p:spPr>
      </p:sp>
      <p:sp>
        <p:nvSpPr>
          <p:cNvPr name="Freeform 17" id="17"/>
          <p:cNvSpPr/>
          <p:nvPr/>
        </p:nvSpPr>
        <p:spPr>
          <a:xfrm flipH="false" flipV="false" rot="0">
            <a:off x="6511916" y="6109911"/>
            <a:ext cx="5778982" cy="4328658"/>
          </a:xfrm>
          <a:custGeom>
            <a:avLst/>
            <a:gdLst/>
            <a:ahLst/>
            <a:cxnLst/>
            <a:rect r="r" b="b" t="t" l="l"/>
            <a:pathLst>
              <a:path h="4328658" w="5778982">
                <a:moveTo>
                  <a:pt x="0" y="0"/>
                </a:moveTo>
                <a:lnTo>
                  <a:pt x="5778982" y="0"/>
                </a:lnTo>
                <a:lnTo>
                  <a:pt x="5778982" y="4328659"/>
                </a:lnTo>
                <a:lnTo>
                  <a:pt x="0" y="4328659"/>
                </a:lnTo>
                <a:lnTo>
                  <a:pt x="0" y="0"/>
                </a:lnTo>
                <a:close/>
              </a:path>
            </a:pathLst>
          </a:custGeom>
          <a:blipFill>
            <a:blip r:embed="rId4"/>
            <a:stretch>
              <a:fillRect l="0" t="0" r="0" b="0"/>
            </a:stretch>
          </a:blipFill>
        </p:spPr>
      </p:sp>
      <p:sp>
        <p:nvSpPr>
          <p:cNvPr name="Freeform 18" id="18"/>
          <p:cNvSpPr/>
          <p:nvPr/>
        </p:nvSpPr>
        <p:spPr>
          <a:xfrm flipH="false" flipV="false" rot="-10433619">
            <a:off x="5648976" y="6406729"/>
            <a:ext cx="1345939" cy="611817"/>
          </a:xfrm>
          <a:custGeom>
            <a:avLst/>
            <a:gdLst/>
            <a:ahLst/>
            <a:cxnLst/>
            <a:rect r="r" b="b" t="t" l="l"/>
            <a:pathLst>
              <a:path h="611817" w="1345939">
                <a:moveTo>
                  <a:pt x="0" y="0"/>
                </a:moveTo>
                <a:lnTo>
                  <a:pt x="1345939" y="0"/>
                </a:lnTo>
                <a:lnTo>
                  <a:pt x="1345939" y="611817"/>
                </a:lnTo>
                <a:lnTo>
                  <a:pt x="0" y="611817"/>
                </a:lnTo>
                <a:lnTo>
                  <a:pt x="0" y="0"/>
                </a:lnTo>
                <a:close/>
              </a:path>
            </a:pathLst>
          </a:custGeom>
          <a:blipFill>
            <a:blip r:embed="rId2">
              <a:extLst>
                <a:ext uri="{96DAC541-7B7A-43D3-8B79-37D633B846F1}">
                  <asvg:svgBlip xmlns:asvg="http://schemas.microsoft.com/office/drawing/2016/SVG/main" r:embed="rId3"/>
                </a:ext>
              </a:extLst>
            </a:blip>
            <a:stretch>
              <a:fillRect l="-443501" t="0" r="0" b="0"/>
            </a:stretch>
          </a:blipFill>
        </p:spPr>
      </p:sp>
      <p:sp>
        <p:nvSpPr>
          <p:cNvPr name="Freeform 19" id="19"/>
          <p:cNvSpPr/>
          <p:nvPr/>
        </p:nvSpPr>
        <p:spPr>
          <a:xfrm flipH="false" flipV="false" rot="2087197">
            <a:off x="11345986" y="7483643"/>
            <a:ext cx="1345939" cy="611817"/>
          </a:xfrm>
          <a:custGeom>
            <a:avLst/>
            <a:gdLst/>
            <a:ahLst/>
            <a:cxnLst/>
            <a:rect r="r" b="b" t="t" l="l"/>
            <a:pathLst>
              <a:path h="611817" w="1345939">
                <a:moveTo>
                  <a:pt x="0" y="0"/>
                </a:moveTo>
                <a:lnTo>
                  <a:pt x="1345939" y="0"/>
                </a:lnTo>
                <a:lnTo>
                  <a:pt x="1345939" y="611817"/>
                </a:lnTo>
                <a:lnTo>
                  <a:pt x="0" y="611817"/>
                </a:lnTo>
                <a:lnTo>
                  <a:pt x="0" y="0"/>
                </a:lnTo>
                <a:close/>
              </a:path>
            </a:pathLst>
          </a:custGeom>
          <a:blipFill>
            <a:blip r:embed="rId2">
              <a:extLst>
                <a:ext uri="{96DAC541-7B7A-43D3-8B79-37D633B846F1}">
                  <asvg:svgBlip xmlns:asvg="http://schemas.microsoft.com/office/drawing/2016/SVG/main" r:embed="rId3"/>
                </a:ext>
              </a:extLst>
            </a:blip>
            <a:stretch>
              <a:fillRect l="-443501" t="0" r="0" b="0"/>
            </a:stretch>
          </a:blipFill>
        </p:spPr>
      </p:sp>
      <p:grpSp>
        <p:nvGrpSpPr>
          <p:cNvPr name="Group 20" id="20"/>
          <p:cNvGrpSpPr/>
          <p:nvPr/>
        </p:nvGrpSpPr>
        <p:grpSpPr>
          <a:xfrm rot="0">
            <a:off x="5111988" y="508508"/>
            <a:ext cx="8064024" cy="3086100"/>
            <a:chOff x="0" y="0"/>
            <a:chExt cx="2123858" cy="812800"/>
          </a:xfrm>
        </p:grpSpPr>
        <p:sp>
          <p:nvSpPr>
            <p:cNvPr name="Freeform 21" id="21"/>
            <p:cNvSpPr/>
            <p:nvPr/>
          </p:nvSpPr>
          <p:spPr>
            <a:xfrm flipH="false" flipV="false" rot="0">
              <a:off x="0" y="0"/>
              <a:ext cx="2123858" cy="812800"/>
            </a:xfrm>
            <a:custGeom>
              <a:avLst/>
              <a:gdLst/>
              <a:ahLst/>
              <a:cxnLst/>
              <a:rect r="r" b="b" t="t" l="l"/>
              <a:pathLst>
                <a:path h="812800" w="2123858">
                  <a:moveTo>
                    <a:pt x="0" y="0"/>
                  </a:moveTo>
                  <a:lnTo>
                    <a:pt x="2123858" y="0"/>
                  </a:lnTo>
                  <a:lnTo>
                    <a:pt x="2123858" y="812800"/>
                  </a:lnTo>
                  <a:lnTo>
                    <a:pt x="0" y="812800"/>
                  </a:lnTo>
                  <a:close/>
                </a:path>
              </a:pathLst>
            </a:custGeom>
            <a:solidFill>
              <a:srgbClr val="000000">
                <a:alpha val="0"/>
              </a:srgbClr>
            </a:solidFill>
            <a:ln w="38100" cap="sq">
              <a:solidFill>
                <a:srgbClr val="000000"/>
              </a:solidFill>
              <a:prstDash val="solid"/>
              <a:miter/>
            </a:ln>
          </p:spPr>
        </p:sp>
        <p:sp>
          <p:nvSpPr>
            <p:cNvPr name="TextBox 22" id="22"/>
            <p:cNvSpPr txBox="true"/>
            <p:nvPr/>
          </p:nvSpPr>
          <p:spPr>
            <a:xfrm>
              <a:off x="0" y="28575"/>
              <a:ext cx="2123858" cy="784225"/>
            </a:xfrm>
            <a:prstGeom prst="rect">
              <a:avLst/>
            </a:prstGeom>
          </p:spPr>
          <p:txBody>
            <a:bodyPr anchor="ctr" rtlCol="false" tIns="50800" lIns="50800" bIns="50800" rIns="50800"/>
            <a:lstStyle/>
            <a:p>
              <a:pPr algn="ctr">
                <a:lnSpc>
                  <a:spcPts val="2598"/>
                </a:lnSpc>
              </a:pPr>
            </a:p>
          </p:txBody>
        </p:sp>
      </p:grpSp>
      <p:sp>
        <p:nvSpPr>
          <p:cNvPr name="TextBox 23" id="23"/>
          <p:cNvSpPr txBox="true"/>
          <p:nvPr/>
        </p:nvSpPr>
        <p:spPr>
          <a:xfrm rot="0">
            <a:off x="10650865" y="4236188"/>
            <a:ext cx="2508333" cy="462915"/>
          </a:xfrm>
          <a:prstGeom prst="rect">
            <a:avLst/>
          </a:prstGeom>
        </p:spPr>
        <p:txBody>
          <a:bodyPr anchor="t" rtlCol="false" tIns="0" lIns="0" bIns="0" rIns="0">
            <a:spAutoFit/>
          </a:bodyPr>
          <a:lstStyle/>
          <a:p>
            <a:pPr algn="ctr">
              <a:lnSpc>
                <a:spcPts val="3465"/>
              </a:lnSpc>
              <a:spcBef>
                <a:spcPct val="0"/>
              </a:spcBef>
            </a:pPr>
            <a:r>
              <a:rPr lang="en-US" sz="3300" spc="138">
                <a:solidFill>
                  <a:srgbClr val="000000"/>
                </a:solidFill>
                <a:latin typeface="Krabuler"/>
              </a:rPr>
              <a:t>OKUL EĞİTİMİ</a:t>
            </a:r>
          </a:p>
        </p:txBody>
      </p:sp>
      <p:sp>
        <p:nvSpPr>
          <p:cNvPr name="TextBox 24" id="24"/>
          <p:cNvSpPr txBox="true"/>
          <p:nvPr/>
        </p:nvSpPr>
        <p:spPr>
          <a:xfrm rot="0">
            <a:off x="12290898" y="8765208"/>
            <a:ext cx="3088337" cy="462915"/>
          </a:xfrm>
          <a:prstGeom prst="rect">
            <a:avLst/>
          </a:prstGeom>
        </p:spPr>
        <p:txBody>
          <a:bodyPr anchor="t" rtlCol="false" tIns="0" lIns="0" bIns="0" rIns="0">
            <a:spAutoFit/>
          </a:bodyPr>
          <a:lstStyle/>
          <a:p>
            <a:pPr algn="ctr">
              <a:lnSpc>
                <a:spcPts val="3465"/>
              </a:lnSpc>
              <a:spcBef>
                <a:spcPct val="0"/>
              </a:spcBef>
            </a:pPr>
            <a:r>
              <a:rPr lang="en-US" sz="3300" spc="138">
                <a:solidFill>
                  <a:srgbClr val="000000"/>
                </a:solidFill>
                <a:latin typeface="Krabuler"/>
              </a:rPr>
              <a:t>MESLEKİ EĞİTİM</a:t>
            </a:r>
          </a:p>
        </p:txBody>
      </p:sp>
      <p:sp>
        <p:nvSpPr>
          <p:cNvPr name="TextBox 25" id="25"/>
          <p:cNvSpPr txBox="true"/>
          <p:nvPr/>
        </p:nvSpPr>
        <p:spPr>
          <a:xfrm rot="0">
            <a:off x="13708053" y="5688405"/>
            <a:ext cx="4492455" cy="2251872"/>
          </a:xfrm>
          <a:prstGeom prst="rect">
            <a:avLst/>
          </a:prstGeom>
        </p:spPr>
        <p:txBody>
          <a:bodyPr anchor="t" rtlCol="false" tIns="0" lIns="0" bIns="0" rIns="0">
            <a:spAutoFit/>
          </a:bodyPr>
          <a:lstStyle/>
          <a:p>
            <a:pPr algn="ctr">
              <a:lnSpc>
                <a:spcPts val="3593"/>
              </a:lnSpc>
            </a:pPr>
            <a:r>
              <a:rPr lang="en-US" sz="3152">
                <a:solidFill>
                  <a:srgbClr val="000000"/>
                </a:solidFill>
                <a:latin typeface="Krabuler"/>
              </a:rPr>
              <a:t>MESLEKİ VE TEKNİK LİSELER</a:t>
            </a:r>
          </a:p>
          <a:p>
            <a:pPr algn="ctr">
              <a:lnSpc>
                <a:spcPts val="3593"/>
              </a:lnSpc>
            </a:pPr>
            <a:r>
              <a:rPr lang="en-US" sz="3152">
                <a:solidFill>
                  <a:srgbClr val="000000"/>
                </a:solidFill>
                <a:latin typeface="Krabuler"/>
              </a:rPr>
              <a:t>MESLEKİ EĞİTİM MERKEZLERİ</a:t>
            </a:r>
          </a:p>
          <a:p>
            <a:pPr algn="ctr">
              <a:lnSpc>
                <a:spcPts val="3593"/>
              </a:lnSpc>
            </a:pPr>
            <a:r>
              <a:rPr lang="en-US" sz="3152">
                <a:solidFill>
                  <a:srgbClr val="000000"/>
                </a:solidFill>
                <a:latin typeface="Krabuler"/>
              </a:rPr>
              <a:t>G</a:t>
            </a:r>
            <a:r>
              <a:rPr lang="en-US" sz="3152">
                <a:solidFill>
                  <a:srgbClr val="000000"/>
                </a:solidFill>
                <a:latin typeface="Krabuler"/>
              </a:rPr>
              <a:t>ÜZEL SANATLAR LİSESİ</a:t>
            </a:r>
          </a:p>
          <a:p>
            <a:pPr algn="ctr">
              <a:lnSpc>
                <a:spcPts val="3593"/>
              </a:lnSpc>
            </a:pPr>
            <a:r>
              <a:rPr lang="en-US" sz="3152">
                <a:solidFill>
                  <a:srgbClr val="000000"/>
                </a:solidFill>
                <a:latin typeface="Krabuler"/>
              </a:rPr>
              <a:t>SPOR LİSESİ</a:t>
            </a:r>
          </a:p>
          <a:p>
            <a:pPr algn="ctr">
              <a:lnSpc>
                <a:spcPts val="3593"/>
              </a:lnSpc>
            </a:pPr>
          </a:p>
        </p:txBody>
      </p:sp>
      <p:sp>
        <p:nvSpPr>
          <p:cNvPr name="TextBox 26" id="26"/>
          <p:cNvSpPr txBox="true"/>
          <p:nvPr/>
        </p:nvSpPr>
        <p:spPr>
          <a:xfrm rot="0">
            <a:off x="13835066" y="158408"/>
            <a:ext cx="4177100" cy="3172328"/>
          </a:xfrm>
          <a:prstGeom prst="rect">
            <a:avLst/>
          </a:prstGeom>
        </p:spPr>
        <p:txBody>
          <a:bodyPr anchor="t" rtlCol="false" tIns="0" lIns="0" bIns="0" rIns="0">
            <a:spAutoFit/>
          </a:bodyPr>
          <a:lstStyle/>
          <a:p>
            <a:pPr algn="ctr">
              <a:lnSpc>
                <a:spcPts val="3108"/>
              </a:lnSpc>
              <a:spcBef>
                <a:spcPct val="0"/>
              </a:spcBef>
            </a:pPr>
            <a:r>
              <a:rPr lang="en-US" sz="2960" spc="124">
                <a:solidFill>
                  <a:srgbClr val="000000"/>
                </a:solidFill>
                <a:latin typeface="Krabuler"/>
              </a:rPr>
              <a:t>ANAOKUL, </a:t>
            </a:r>
          </a:p>
          <a:p>
            <a:pPr algn="ctr">
              <a:lnSpc>
                <a:spcPts val="3108"/>
              </a:lnSpc>
              <a:spcBef>
                <a:spcPct val="0"/>
              </a:spcBef>
            </a:pPr>
            <a:r>
              <a:rPr lang="en-US" sz="2960" spc="124">
                <a:solidFill>
                  <a:srgbClr val="000000"/>
                </a:solidFill>
                <a:latin typeface="Krabuler"/>
              </a:rPr>
              <a:t>İLKOKUL,</a:t>
            </a:r>
          </a:p>
          <a:p>
            <a:pPr algn="ctr">
              <a:lnSpc>
                <a:spcPts val="3108"/>
              </a:lnSpc>
              <a:spcBef>
                <a:spcPct val="0"/>
              </a:spcBef>
            </a:pPr>
            <a:r>
              <a:rPr lang="en-US" sz="2960" spc="124">
                <a:solidFill>
                  <a:srgbClr val="000000"/>
                </a:solidFill>
                <a:latin typeface="Krabuler"/>
              </a:rPr>
              <a:t>ORTAOKUL,</a:t>
            </a:r>
          </a:p>
          <a:p>
            <a:pPr algn="ctr">
              <a:lnSpc>
                <a:spcPts val="3108"/>
              </a:lnSpc>
              <a:spcBef>
                <a:spcPct val="0"/>
              </a:spcBef>
            </a:pPr>
            <a:r>
              <a:rPr lang="en-US" sz="2960" spc="124">
                <a:solidFill>
                  <a:srgbClr val="000000"/>
                </a:solidFill>
                <a:latin typeface="Krabuler"/>
              </a:rPr>
              <a:t>İMAM HATİP ORTAOKULU, </a:t>
            </a:r>
          </a:p>
          <a:p>
            <a:pPr algn="ctr">
              <a:lnSpc>
                <a:spcPts val="3108"/>
              </a:lnSpc>
              <a:spcBef>
                <a:spcPct val="0"/>
              </a:spcBef>
            </a:pPr>
            <a:r>
              <a:rPr lang="en-US" sz="2960" spc="124">
                <a:solidFill>
                  <a:srgbClr val="000000"/>
                </a:solidFill>
                <a:latin typeface="Krabuler"/>
              </a:rPr>
              <a:t>ANADOLU LİSELERİ,</a:t>
            </a:r>
          </a:p>
          <a:p>
            <a:pPr algn="ctr">
              <a:lnSpc>
                <a:spcPts val="3108"/>
              </a:lnSpc>
              <a:spcBef>
                <a:spcPct val="0"/>
              </a:spcBef>
            </a:pPr>
            <a:r>
              <a:rPr lang="en-US" sz="2960" spc="124">
                <a:solidFill>
                  <a:srgbClr val="000000"/>
                </a:solidFill>
                <a:latin typeface="Krabuler"/>
              </a:rPr>
              <a:t>FEN LİSELERİ,</a:t>
            </a:r>
          </a:p>
          <a:p>
            <a:pPr algn="ctr">
              <a:lnSpc>
                <a:spcPts val="3108"/>
              </a:lnSpc>
              <a:spcBef>
                <a:spcPct val="0"/>
              </a:spcBef>
            </a:pPr>
            <a:r>
              <a:rPr lang="en-US" sz="2960" spc="124">
                <a:solidFill>
                  <a:srgbClr val="000000"/>
                </a:solidFill>
                <a:latin typeface="Krabuler"/>
              </a:rPr>
              <a:t>SOSYAL BİLİMLER LİSELERİ,</a:t>
            </a:r>
          </a:p>
          <a:p>
            <a:pPr algn="ctr">
              <a:lnSpc>
                <a:spcPts val="3108"/>
              </a:lnSpc>
              <a:spcBef>
                <a:spcPct val="0"/>
              </a:spcBef>
            </a:pPr>
            <a:r>
              <a:rPr lang="en-US" sz="2960" spc="124">
                <a:solidFill>
                  <a:srgbClr val="000000"/>
                </a:solidFill>
                <a:latin typeface="Krabuler"/>
              </a:rPr>
              <a:t>İMAM HATİP LİSELERİ,</a:t>
            </a:r>
          </a:p>
        </p:txBody>
      </p:sp>
      <p:sp>
        <p:nvSpPr>
          <p:cNvPr name="TextBox 27" id="27"/>
          <p:cNvSpPr txBox="true"/>
          <p:nvPr/>
        </p:nvSpPr>
        <p:spPr>
          <a:xfrm rot="0">
            <a:off x="569734" y="3791792"/>
            <a:ext cx="5752212" cy="1046249"/>
          </a:xfrm>
          <a:prstGeom prst="rect">
            <a:avLst/>
          </a:prstGeom>
        </p:spPr>
        <p:txBody>
          <a:bodyPr anchor="t" rtlCol="false" tIns="0" lIns="0" bIns="0" rIns="0">
            <a:spAutoFit/>
          </a:bodyPr>
          <a:lstStyle/>
          <a:p>
            <a:pPr algn="ctr">
              <a:lnSpc>
                <a:spcPts val="2735"/>
              </a:lnSpc>
              <a:spcBef>
                <a:spcPct val="0"/>
              </a:spcBef>
            </a:pPr>
            <a:r>
              <a:rPr lang="en-US" sz="2605" spc="109">
                <a:solidFill>
                  <a:srgbClr val="000000"/>
                </a:solidFill>
                <a:latin typeface="Krabuler"/>
              </a:rPr>
              <a:t>HALK EĞİTİM MERKEZLERİ</a:t>
            </a:r>
          </a:p>
          <a:p>
            <a:pPr algn="ctr">
              <a:lnSpc>
                <a:spcPts val="2735"/>
              </a:lnSpc>
              <a:spcBef>
                <a:spcPct val="0"/>
              </a:spcBef>
            </a:pPr>
            <a:r>
              <a:rPr lang="en-US" sz="2605" spc="109">
                <a:solidFill>
                  <a:srgbClr val="000000"/>
                </a:solidFill>
                <a:latin typeface="Krabuler"/>
              </a:rPr>
              <a:t>OLGUNLAŞMA ENSTİTÜSÜ</a:t>
            </a:r>
          </a:p>
          <a:p>
            <a:pPr algn="ctr">
              <a:lnSpc>
                <a:spcPts val="2735"/>
              </a:lnSpc>
              <a:spcBef>
                <a:spcPct val="0"/>
              </a:spcBef>
            </a:pPr>
            <a:r>
              <a:rPr lang="en-US" sz="2605" spc="109">
                <a:solidFill>
                  <a:srgbClr val="000000"/>
                </a:solidFill>
                <a:latin typeface="Krabuler"/>
              </a:rPr>
              <a:t>REHBERLİK VE ARAŞTIRMA MERKEZLERİ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7F1"/>
        </a:solidFill>
      </p:bgPr>
    </p:bg>
    <p:spTree>
      <p:nvGrpSpPr>
        <p:cNvPr id="1" name=""/>
        <p:cNvGrpSpPr/>
        <p:nvPr/>
      </p:nvGrpSpPr>
      <p:grpSpPr>
        <a:xfrm>
          <a:off x="0" y="0"/>
          <a:ext cx="0" cy="0"/>
          <a:chOff x="0" y="0"/>
          <a:chExt cx="0" cy="0"/>
        </a:xfrm>
      </p:grpSpPr>
      <p:grpSp>
        <p:nvGrpSpPr>
          <p:cNvPr name="Group 2" id="2"/>
          <p:cNvGrpSpPr/>
          <p:nvPr/>
        </p:nvGrpSpPr>
        <p:grpSpPr>
          <a:xfrm rot="0">
            <a:off x="-2637456" y="-1396527"/>
            <a:ext cx="12815040" cy="13080054"/>
            <a:chOff x="0" y="0"/>
            <a:chExt cx="17086720" cy="17440072"/>
          </a:xfrm>
        </p:grpSpPr>
        <p:sp>
          <p:nvSpPr>
            <p:cNvPr name="Freeform 3" id="3"/>
            <p:cNvSpPr/>
            <p:nvPr/>
          </p:nvSpPr>
          <p:spPr>
            <a:xfrm flipH="false" flipV="false" rot="-3903177">
              <a:off x="1863757" y="2404775"/>
              <a:ext cx="13359206" cy="12630522"/>
            </a:xfrm>
            <a:custGeom>
              <a:avLst/>
              <a:gdLst/>
              <a:ahLst/>
              <a:cxnLst/>
              <a:rect r="r" b="b" t="t" l="l"/>
              <a:pathLst>
                <a:path h="12630522" w="13359206">
                  <a:moveTo>
                    <a:pt x="0" y="0"/>
                  </a:moveTo>
                  <a:lnTo>
                    <a:pt x="13359206" y="0"/>
                  </a:lnTo>
                  <a:lnTo>
                    <a:pt x="13359206" y="12630522"/>
                  </a:lnTo>
                  <a:lnTo>
                    <a:pt x="0" y="126305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813416">
              <a:off x="7576549" y="3564009"/>
              <a:ext cx="2163750" cy="10535598"/>
              <a:chOff x="0" y="0"/>
              <a:chExt cx="427407" cy="2081106"/>
            </a:xfrm>
          </p:grpSpPr>
          <p:sp>
            <p:nvSpPr>
              <p:cNvPr name="Freeform 5" id="5"/>
              <p:cNvSpPr/>
              <p:nvPr/>
            </p:nvSpPr>
            <p:spPr>
              <a:xfrm flipH="false" flipV="false" rot="0">
                <a:off x="0" y="0"/>
                <a:ext cx="427407" cy="2081106"/>
              </a:xfrm>
              <a:custGeom>
                <a:avLst/>
                <a:gdLst/>
                <a:ahLst/>
                <a:cxnLst/>
                <a:rect r="r" b="b" t="t" l="l"/>
                <a:pathLst>
                  <a:path h="2081106" w="427407">
                    <a:moveTo>
                      <a:pt x="0" y="0"/>
                    </a:moveTo>
                    <a:lnTo>
                      <a:pt x="427407" y="0"/>
                    </a:lnTo>
                    <a:lnTo>
                      <a:pt x="427407" y="2081106"/>
                    </a:lnTo>
                    <a:lnTo>
                      <a:pt x="0" y="2081106"/>
                    </a:lnTo>
                    <a:close/>
                  </a:path>
                </a:pathLst>
              </a:custGeom>
              <a:solidFill>
                <a:srgbClr val="A4B9FB"/>
              </a:solidFill>
            </p:spPr>
          </p:sp>
          <p:sp>
            <p:nvSpPr>
              <p:cNvPr name="TextBox 6" id="6"/>
              <p:cNvSpPr txBox="true"/>
              <p:nvPr/>
            </p:nvSpPr>
            <p:spPr>
              <a:xfrm>
                <a:off x="0" y="-28575"/>
                <a:ext cx="427407" cy="2109681"/>
              </a:xfrm>
              <a:prstGeom prst="rect">
                <a:avLst/>
              </a:prstGeom>
            </p:spPr>
            <p:txBody>
              <a:bodyPr anchor="ctr" rtlCol="false" tIns="50800" lIns="50800" bIns="50800" rIns="50800"/>
              <a:lstStyle/>
              <a:p>
                <a:pPr algn="ctr">
                  <a:lnSpc>
                    <a:spcPts val="2100"/>
                  </a:lnSpc>
                </a:pPr>
              </a:p>
            </p:txBody>
          </p:sp>
        </p:grpSp>
      </p:grpSp>
      <p:grpSp>
        <p:nvGrpSpPr>
          <p:cNvPr name="Group 7" id="7"/>
          <p:cNvGrpSpPr/>
          <p:nvPr/>
        </p:nvGrpSpPr>
        <p:grpSpPr>
          <a:xfrm rot="0">
            <a:off x="6760391" y="1242183"/>
            <a:ext cx="10498909" cy="7657600"/>
            <a:chOff x="0" y="0"/>
            <a:chExt cx="14302208" cy="10431615"/>
          </a:xfrm>
        </p:grpSpPr>
        <p:sp>
          <p:nvSpPr>
            <p:cNvPr name="Freeform 8" id="8"/>
            <p:cNvSpPr/>
            <p:nvPr/>
          </p:nvSpPr>
          <p:spPr>
            <a:xfrm flipH="false" flipV="false" rot="0">
              <a:off x="31750" y="31750"/>
              <a:ext cx="14238708" cy="10368115"/>
            </a:xfrm>
            <a:custGeom>
              <a:avLst/>
              <a:gdLst/>
              <a:ahLst/>
              <a:cxnLst/>
              <a:rect r="r" b="b" t="t" l="l"/>
              <a:pathLst>
                <a:path h="10368115" w="14238708">
                  <a:moveTo>
                    <a:pt x="14145997" y="10368115"/>
                  </a:moveTo>
                  <a:lnTo>
                    <a:pt x="92710" y="10368115"/>
                  </a:lnTo>
                  <a:cubicBezTo>
                    <a:pt x="41910" y="10368115"/>
                    <a:pt x="0" y="10326205"/>
                    <a:pt x="0" y="10275405"/>
                  </a:cubicBezTo>
                  <a:lnTo>
                    <a:pt x="0" y="92710"/>
                  </a:lnTo>
                  <a:cubicBezTo>
                    <a:pt x="0" y="41910"/>
                    <a:pt x="41910" y="0"/>
                    <a:pt x="92710" y="0"/>
                  </a:cubicBezTo>
                  <a:lnTo>
                    <a:pt x="14144727" y="0"/>
                  </a:lnTo>
                  <a:cubicBezTo>
                    <a:pt x="14195527" y="0"/>
                    <a:pt x="14237438" y="41910"/>
                    <a:pt x="14237438" y="92710"/>
                  </a:cubicBezTo>
                  <a:lnTo>
                    <a:pt x="14237438" y="10274136"/>
                  </a:lnTo>
                  <a:cubicBezTo>
                    <a:pt x="14238708" y="10326205"/>
                    <a:pt x="14196797" y="10368115"/>
                    <a:pt x="14145997" y="10368115"/>
                  </a:cubicBezTo>
                  <a:close/>
                </a:path>
              </a:pathLst>
            </a:custGeom>
            <a:solidFill>
              <a:srgbClr val="FFFEF7"/>
            </a:solidFill>
          </p:spPr>
        </p:sp>
        <p:sp>
          <p:nvSpPr>
            <p:cNvPr name="Freeform 9" id="9"/>
            <p:cNvSpPr/>
            <p:nvPr/>
          </p:nvSpPr>
          <p:spPr>
            <a:xfrm flipH="false" flipV="false" rot="0">
              <a:off x="0" y="0"/>
              <a:ext cx="14302208" cy="10431616"/>
            </a:xfrm>
            <a:custGeom>
              <a:avLst/>
              <a:gdLst/>
              <a:ahLst/>
              <a:cxnLst/>
              <a:rect r="r" b="b" t="t" l="l"/>
              <a:pathLst>
                <a:path h="10431616" w="14302208">
                  <a:moveTo>
                    <a:pt x="14177747" y="59690"/>
                  </a:moveTo>
                  <a:cubicBezTo>
                    <a:pt x="14213308" y="59690"/>
                    <a:pt x="14242518" y="88900"/>
                    <a:pt x="14242518" y="124460"/>
                  </a:cubicBezTo>
                  <a:lnTo>
                    <a:pt x="14242518" y="10307155"/>
                  </a:lnTo>
                  <a:cubicBezTo>
                    <a:pt x="14242518" y="10342716"/>
                    <a:pt x="14213308" y="10371926"/>
                    <a:pt x="14177747" y="10371926"/>
                  </a:cubicBezTo>
                  <a:lnTo>
                    <a:pt x="124460" y="10371926"/>
                  </a:lnTo>
                  <a:cubicBezTo>
                    <a:pt x="88900" y="10371926"/>
                    <a:pt x="59690" y="10342716"/>
                    <a:pt x="59690" y="10307155"/>
                  </a:cubicBezTo>
                  <a:lnTo>
                    <a:pt x="59690" y="124460"/>
                  </a:lnTo>
                  <a:cubicBezTo>
                    <a:pt x="59690" y="88900"/>
                    <a:pt x="88900" y="59690"/>
                    <a:pt x="124460" y="59690"/>
                  </a:cubicBezTo>
                  <a:lnTo>
                    <a:pt x="14177749" y="59690"/>
                  </a:lnTo>
                  <a:moveTo>
                    <a:pt x="14177749" y="0"/>
                  </a:moveTo>
                  <a:lnTo>
                    <a:pt x="124460" y="0"/>
                  </a:lnTo>
                  <a:cubicBezTo>
                    <a:pt x="55880" y="0"/>
                    <a:pt x="0" y="55880"/>
                    <a:pt x="0" y="124460"/>
                  </a:cubicBezTo>
                  <a:lnTo>
                    <a:pt x="0" y="10307155"/>
                  </a:lnTo>
                  <a:cubicBezTo>
                    <a:pt x="0" y="10375736"/>
                    <a:pt x="55880" y="10431616"/>
                    <a:pt x="124460" y="10431616"/>
                  </a:cubicBezTo>
                  <a:lnTo>
                    <a:pt x="14177749" y="10431616"/>
                  </a:lnTo>
                  <a:cubicBezTo>
                    <a:pt x="14246327" y="10431616"/>
                    <a:pt x="14302208" y="10375736"/>
                    <a:pt x="14302208" y="10307155"/>
                  </a:cubicBezTo>
                  <a:lnTo>
                    <a:pt x="14302208" y="124460"/>
                  </a:lnTo>
                  <a:cubicBezTo>
                    <a:pt x="14302208" y="55880"/>
                    <a:pt x="14246327" y="0"/>
                    <a:pt x="14177749" y="0"/>
                  </a:cubicBezTo>
                  <a:close/>
                </a:path>
              </a:pathLst>
            </a:custGeom>
            <a:solidFill>
              <a:srgbClr val="191919"/>
            </a:solidFill>
          </p:spPr>
        </p:sp>
      </p:grpSp>
      <p:sp>
        <p:nvSpPr>
          <p:cNvPr name="TextBox 10" id="10"/>
          <p:cNvSpPr txBox="true"/>
          <p:nvPr/>
        </p:nvSpPr>
        <p:spPr>
          <a:xfrm rot="0">
            <a:off x="12009845" y="5225327"/>
            <a:ext cx="4871541" cy="1462017"/>
          </a:xfrm>
          <a:prstGeom prst="rect">
            <a:avLst/>
          </a:prstGeom>
        </p:spPr>
        <p:txBody>
          <a:bodyPr anchor="t" rtlCol="false" tIns="0" lIns="0" bIns="0" rIns="0">
            <a:spAutoFit/>
          </a:bodyPr>
          <a:lstStyle/>
          <a:p>
            <a:pPr marL="902762" indent="-451381" lvl="1">
              <a:lnSpc>
                <a:spcPts val="5853"/>
              </a:lnSpc>
              <a:buFont typeface="Arial"/>
              <a:buChar char="•"/>
            </a:pPr>
            <a:r>
              <a:rPr lang="en-US" sz="4181">
                <a:solidFill>
                  <a:srgbClr val="000000"/>
                </a:solidFill>
                <a:latin typeface="Krabuler"/>
              </a:rPr>
              <a:t>SON BAŞVURU TARIHI</a:t>
            </a:r>
          </a:p>
        </p:txBody>
      </p:sp>
      <p:sp>
        <p:nvSpPr>
          <p:cNvPr name="TextBox 11" id="11"/>
          <p:cNvSpPr txBox="true"/>
          <p:nvPr/>
        </p:nvSpPr>
        <p:spPr>
          <a:xfrm rot="0">
            <a:off x="7001116" y="1891963"/>
            <a:ext cx="4573891" cy="1368401"/>
          </a:xfrm>
          <a:prstGeom prst="rect">
            <a:avLst/>
          </a:prstGeom>
        </p:spPr>
        <p:txBody>
          <a:bodyPr anchor="t" rtlCol="false" tIns="0" lIns="0" bIns="0" rIns="0">
            <a:spAutoFit/>
          </a:bodyPr>
          <a:lstStyle/>
          <a:p>
            <a:pPr marL="847604" indent="-423802" lvl="1">
              <a:lnSpc>
                <a:spcPts val="5496"/>
              </a:lnSpc>
              <a:buFont typeface="Arial"/>
              <a:buChar char="•"/>
            </a:pPr>
            <a:r>
              <a:rPr lang="en-US" sz="3925">
                <a:solidFill>
                  <a:srgbClr val="000000"/>
                </a:solidFill>
                <a:latin typeface="Krabuler Bold"/>
              </a:rPr>
              <a:t>BAŞVURUNUN YAPILACAĞI YER</a:t>
            </a:r>
          </a:p>
        </p:txBody>
      </p:sp>
      <p:sp>
        <p:nvSpPr>
          <p:cNvPr name="TextBox 12" id="12"/>
          <p:cNvSpPr txBox="true"/>
          <p:nvPr/>
        </p:nvSpPr>
        <p:spPr>
          <a:xfrm rot="0">
            <a:off x="7646116" y="3353980"/>
            <a:ext cx="3928891" cy="1473708"/>
          </a:xfrm>
          <a:prstGeom prst="rect">
            <a:avLst/>
          </a:prstGeom>
        </p:spPr>
        <p:txBody>
          <a:bodyPr anchor="t" rtlCol="false" tIns="0" lIns="0" bIns="0" rIns="0">
            <a:spAutoFit/>
          </a:bodyPr>
          <a:lstStyle/>
          <a:p>
            <a:pPr>
              <a:lnSpc>
                <a:spcPts val="3875"/>
              </a:lnSpc>
            </a:pPr>
            <a:r>
              <a:rPr lang="en-US" sz="3399">
                <a:solidFill>
                  <a:srgbClr val="000000"/>
                </a:solidFill>
                <a:latin typeface="Handy Casual"/>
              </a:rPr>
              <a:t>Başvuran kurumun bulunduğu ülkedeki ulusal ajansa online olarak yapılır</a:t>
            </a:r>
          </a:p>
        </p:txBody>
      </p:sp>
      <p:sp>
        <p:nvSpPr>
          <p:cNvPr name="TextBox 13" id="13"/>
          <p:cNvSpPr txBox="true"/>
          <p:nvPr/>
        </p:nvSpPr>
        <p:spPr>
          <a:xfrm rot="0">
            <a:off x="12481171" y="6696869"/>
            <a:ext cx="3928891" cy="1804797"/>
          </a:xfrm>
          <a:prstGeom prst="rect">
            <a:avLst/>
          </a:prstGeom>
        </p:spPr>
        <p:txBody>
          <a:bodyPr anchor="t" rtlCol="false" tIns="0" lIns="0" bIns="0" rIns="0">
            <a:spAutoFit/>
          </a:bodyPr>
          <a:lstStyle/>
          <a:p>
            <a:pPr>
              <a:lnSpc>
                <a:spcPts val="3533"/>
              </a:lnSpc>
            </a:pPr>
            <a:r>
              <a:rPr lang="en-US" sz="3099" spc="130">
                <a:solidFill>
                  <a:srgbClr val="000000"/>
                </a:solidFill>
                <a:latin typeface="Handy Casual"/>
              </a:rPr>
              <a:t>20 Şubat - 25 Nisan 2025</a:t>
            </a:r>
          </a:p>
          <a:p>
            <a:pPr>
              <a:lnSpc>
                <a:spcPts val="3533"/>
              </a:lnSpc>
            </a:pPr>
            <a:r>
              <a:rPr lang="en-US" sz="3099" spc="130">
                <a:solidFill>
                  <a:srgbClr val="000000"/>
                </a:solidFill>
                <a:latin typeface="Handy Casual"/>
              </a:rPr>
              <a:t>*Başvuru tarihleri başvurulan konuya göre değişiklik göstermektedir.</a:t>
            </a:r>
          </a:p>
        </p:txBody>
      </p:sp>
      <p:sp>
        <p:nvSpPr>
          <p:cNvPr name="TextBox 14" id="14"/>
          <p:cNvSpPr txBox="true"/>
          <p:nvPr/>
        </p:nvSpPr>
        <p:spPr>
          <a:xfrm rot="-829432">
            <a:off x="893527" y="2076149"/>
            <a:ext cx="4606058" cy="1394466"/>
          </a:xfrm>
          <a:prstGeom prst="rect">
            <a:avLst/>
          </a:prstGeom>
        </p:spPr>
        <p:txBody>
          <a:bodyPr anchor="t" rtlCol="false" tIns="0" lIns="0" bIns="0" rIns="0">
            <a:spAutoFit/>
          </a:bodyPr>
          <a:lstStyle/>
          <a:p>
            <a:pPr algn="ctr">
              <a:lnSpc>
                <a:spcPts val="11339"/>
              </a:lnSpc>
              <a:spcBef>
                <a:spcPct val="0"/>
              </a:spcBef>
            </a:pPr>
            <a:r>
              <a:rPr lang="en-US" sz="8099">
                <a:solidFill>
                  <a:srgbClr val="000000"/>
                </a:solidFill>
                <a:latin typeface="Krabuler"/>
              </a:rPr>
              <a:t>KA-1</a:t>
            </a:r>
          </a:p>
        </p:txBody>
      </p:sp>
      <p:sp>
        <p:nvSpPr>
          <p:cNvPr name="Freeform 15" id="15"/>
          <p:cNvSpPr/>
          <p:nvPr/>
        </p:nvSpPr>
        <p:spPr>
          <a:xfrm flipH="false" flipV="false" rot="-1568932">
            <a:off x="16073974" y="511583"/>
            <a:ext cx="1480813" cy="2123030"/>
          </a:xfrm>
          <a:custGeom>
            <a:avLst/>
            <a:gdLst/>
            <a:ahLst/>
            <a:cxnLst/>
            <a:rect r="r" b="b" t="t" l="l"/>
            <a:pathLst>
              <a:path h="2123030" w="1480813">
                <a:moveTo>
                  <a:pt x="0" y="0"/>
                </a:moveTo>
                <a:lnTo>
                  <a:pt x="1480813" y="0"/>
                </a:lnTo>
                <a:lnTo>
                  <a:pt x="1480813" y="2123030"/>
                </a:lnTo>
                <a:lnTo>
                  <a:pt x="0" y="2123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810606">
            <a:off x="1350995" y="3588051"/>
            <a:ext cx="4859108" cy="3185144"/>
          </a:xfrm>
          <a:prstGeom prst="rect">
            <a:avLst/>
          </a:prstGeom>
        </p:spPr>
        <p:txBody>
          <a:bodyPr anchor="t" rtlCol="false" tIns="0" lIns="0" bIns="0" rIns="0">
            <a:spAutoFit/>
          </a:bodyPr>
          <a:lstStyle/>
          <a:p>
            <a:pPr algn="ctr">
              <a:lnSpc>
                <a:spcPts val="6242"/>
              </a:lnSpc>
              <a:spcBef>
                <a:spcPct val="0"/>
              </a:spcBef>
            </a:pPr>
            <a:r>
              <a:rPr lang="en-US" sz="5944" spc="249">
                <a:solidFill>
                  <a:srgbClr val="000000"/>
                </a:solidFill>
                <a:latin typeface="Krabuler"/>
              </a:rPr>
              <a:t>BİREYLERİN ÖĞRENME HAREKETLİLİĞİ?</a:t>
            </a:r>
          </a:p>
        </p:txBody>
      </p:sp>
      <p:sp>
        <p:nvSpPr>
          <p:cNvPr name="TextBox 17" id="17"/>
          <p:cNvSpPr txBox="true"/>
          <p:nvPr/>
        </p:nvSpPr>
        <p:spPr>
          <a:xfrm rot="0">
            <a:off x="8748807" y="9193751"/>
            <a:ext cx="6522077" cy="552331"/>
          </a:xfrm>
          <a:prstGeom prst="rect">
            <a:avLst/>
          </a:prstGeom>
        </p:spPr>
        <p:txBody>
          <a:bodyPr anchor="t" rtlCol="false" tIns="0" lIns="0" bIns="0" rIns="0">
            <a:spAutoFit/>
          </a:bodyPr>
          <a:lstStyle/>
          <a:p>
            <a:pPr algn="ctr">
              <a:lnSpc>
                <a:spcPts val="4193"/>
              </a:lnSpc>
              <a:spcBef>
                <a:spcPct val="0"/>
              </a:spcBef>
            </a:pPr>
            <a:r>
              <a:rPr lang="en-US" sz="3993" spc="167">
                <a:solidFill>
                  <a:srgbClr val="000000"/>
                </a:solidFill>
                <a:latin typeface="Krabuler"/>
              </a:rPr>
              <a:t>Proje süresi: 6-18 ay arası</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7"/>
        </a:solidFill>
      </p:bgPr>
    </p:bg>
    <p:spTree>
      <p:nvGrpSpPr>
        <p:cNvPr id="1" name=""/>
        <p:cNvGrpSpPr/>
        <p:nvPr/>
      </p:nvGrpSpPr>
      <p:grpSpPr>
        <a:xfrm>
          <a:off x="0" y="0"/>
          <a:ext cx="0" cy="0"/>
          <a:chOff x="0" y="0"/>
          <a:chExt cx="0" cy="0"/>
        </a:xfrm>
      </p:grpSpPr>
      <p:sp>
        <p:nvSpPr>
          <p:cNvPr name="Freeform 2" id="2"/>
          <p:cNvSpPr/>
          <p:nvPr/>
        </p:nvSpPr>
        <p:spPr>
          <a:xfrm flipH="false" flipV="false" rot="0">
            <a:off x="2069991" y="1943867"/>
            <a:ext cx="7347649" cy="7187337"/>
          </a:xfrm>
          <a:custGeom>
            <a:avLst/>
            <a:gdLst/>
            <a:ahLst/>
            <a:cxnLst/>
            <a:rect r="r" b="b" t="t" l="l"/>
            <a:pathLst>
              <a:path h="7187337" w="7347649">
                <a:moveTo>
                  <a:pt x="0" y="0"/>
                </a:moveTo>
                <a:lnTo>
                  <a:pt x="7347650" y="0"/>
                </a:lnTo>
                <a:lnTo>
                  <a:pt x="7347650" y="7187337"/>
                </a:lnTo>
                <a:lnTo>
                  <a:pt x="0" y="718733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52869" y="2449823"/>
            <a:ext cx="5008201" cy="5008201"/>
          </a:xfrm>
          <a:custGeom>
            <a:avLst/>
            <a:gdLst/>
            <a:ahLst/>
            <a:cxnLst/>
            <a:rect r="r" b="b" t="t" l="l"/>
            <a:pathLst>
              <a:path h="5008201" w="5008201">
                <a:moveTo>
                  <a:pt x="0" y="0"/>
                </a:moveTo>
                <a:lnTo>
                  <a:pt x="5008200" y="0"/>
                </a:lnTo>
                <a:lnTo>
                  <a:pt x="5008200" y="5008201"/>
                </a:lnTo>
                <a:lnTo>
                  <a:pt x="0" y="5008201"/>
                </a:lnTo>
                <a:lnTo>
                  <a:pt x="0" y="0"/>
                </a:lnTo>
                <a:close/>
              </a:path>
            </a:pathLst>
          </a:custGeom>
          <a:blipFill>
            <a:blip r:embed="rId4"/>
            <a:stretch>
              <a:fillRect l="0" t="0" r="0" b="0"/>
            </a:stretch>
          </a:blipFill>
        </p:spPr>
      </p:sp>
      <p:sp>
        <p:nvSpPr>
          <p:cNvPr name="TextBox 4" id="4"/>
          <p:cNvSpPr txBox="true"/>
          <p:nvPr/>
        </p:nvSpPr>
        <p:spPr>
          <a:xfrm rot="0">
            <a:off x="9417641" y="1737268"/>
            <a:ext cx="7307783" cy="1343025"/>
          </a:xfrm>
          <a:prstGeom prst="rect">
            <a:avLst/>
          </a:prstGeom>
        </p:spPr>
        <p:txBody>
          <a:bodyPr anchor="t" rtlCol="false" tIns="0" lIns="0" bIns="0" rIns="0">
            <a:spAutoFit/>
          </a:bodyPr>
          <a:lstStyle/>
          <a:p>
            <a:pPr algn="ctr">
              <a:lnSpc>
                <a:spcPts val="10559"/>
              </a:lnSpc>
            </a:pPr>
            <a:r>
              <a:rPr lang="en-US" sz="8799">
                <a:solidFill>
                  <a:srgbClr val="000000"/>
                </a:solidFill>
                <a:latin typeface="Krabuler"/>
              </a:rPr>
              <a:t>KA-1</a:t>
            </a:r>
          </a:p>
        </p:txBody>
      </p:sp>
      <p:sp>
        <p:nvSpPr>
          <p:cNvPr name="TextBox 5" id="5"/>
          <p:cNvSpPr txBox="true"/>
          <p:nvPr/>
        </p:nvSpPr>
        <p:spPr>
          <a:xfrm rot="0">
            <a:off x="8741858" y="3127918"/>
            <a:ext cx="9151635" cy="4078790"/>
          </a:xfrm>
          <a:prstGeom prst="rect">
            <a:avLst/>
          </a:prstGeom>
        </p:spPr>
        <p:txBody>
          <a:bodyPr anchor="t" rtlCol="false" tIns="0" lIns="0" bIns="0" rIns="0">
            <a:spAutoFit/>
          </a:bodyPr>
          <a:lstStyle/>
          <a:p>
            <a:pPr>
              <a:lnSpc>
                <a:spcPts val="4018"/>
              </a:lnSpc>
              <a:spcBef>
                <a:spcPct val="0"/>
              </a:spcBef>
            </a:pPr>
            <a:r>
              <a:rPr lang="en-US" sz="3827" spc="160">
                <a:solidFill>
                  <a:srgbClr val="000000"/>
                </a:solidFill>
                <a:latin typeface="Krabuler"/>
              </a:rPr>
              <a:t>   </a:t>
            </a:r>
            <a:r>
              <a:rPr lang="en-US" sz="3827" spc="160">
                <a:solidFill>
                  <a:srgbClr val="000000"/>
                </a:solidFill>
                <a:latin typeface="Krabuler"/>
              </a:rPr>
              <a:t>Bireylerin Öğrenme Hareketliliği (KA1) başlığını taşıyan projeler; okul eğitimi, mesleki eğitim, yetişkin eğitimi,</a:t>
            </a:r>
          </a:p>
          <a:p>
            <a:pPr>
              <a:lnSpc>
                <a:spcPts val="4018"/>
              </a:lnSpc>
              <a:spcBef>
                <a:spcPct val="0"/>
              </a:spcBef>
            </a:pPr>
            <a:r>
              <a:rPr lang="en-US" sz="3827" spc="160">
                <a:solidFill>
                  <a:srgbClr val="000000"/>
                </a:solidFill>
                <a:latin typeface="Krabuler"/>
              </a:rPr>
              <a:t>yükseköğretim ve gençlik alanında faaliyet gösteren kurum ve kuruluşların çalışanları için eğitim, öğretim, öğrenim, staj,</a:t>
            </a:r>
          </a:p>
          <a:p>
            <a:pPr>
              <a:lnSpc>
                <a:spcPts val="4018"/>
              </a:lnSpc>
              <a:spcBef>
                <a:spcPct val="0"/>
              </a:spcBef>
            </a:pPr>
            <a:r>
              <a:rPr lang="en-US" sz="3827" spc="160">
                <a:solidFill>
                  <a:srgbClr val="000000"/>
                </a:solidFill>
                <a:latin typeface="Krabuler"/>
              </a:rPr>
              <a:t>profesyonel gelişim ve gençler için gönüllü çalışma fırsatları sunmaktadır.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DAF2v6bFZq8</dc:identifier>
  <dcterms:modified xsi:type="dcterms:W3CDTF">2011-08-01T06:04:30Z</dcterms:modified>
  <cp:revision>1</cp:revision>
  <dc:title>Blue and Yellow Playful Doodle Digital Brainstorm Presentation</dc:title>
</cp:coreProperties>
</file>