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andy Casual" charset="1" panose="00000500000000000000"/>
      <p:regular r:id="rId10"/>
    </p:embeddedFont>
    <p:embeddedFont>
      <p:font typeface="Bloc" charset="1" panose="020C0803040004000204"/>
      <p:regular r:id="rId11"/>
    </p:embeddedFont>
    <p:embeddedFont>
      <p:font typeface="Bloc Heavy" charset="1" panose="02000504040000020004"/>
      <p:regular r:id="rId12"/>
    </p:embeddedFont>
    <p:embeddedFont>
      <p:font typeface="Now" charset="1" panose="00000500000000000000"/>
      <p:regular r:id="rId13"/>
    </p:embeddedFont>
    <p:embeddedFont>
      <p:font typeface="Now Bold" charset="1" panose="00000800000000000000"/>
      <p:regular r:id="rId14"/>
    </p:embeddedFont>
    <p:embeddedFont>
      <p:font typeface="Now Thin" charset="1" panose="00000300000000000000"/>
      <p:regular r:id="rId15"/>
    </p:embeddedFont>
    <p:embeddedFont>
      <p:font typeface="Now Light" charset="1" panose="00000400000000000000"/>
      <p:regular r:id="rId16"/>
    </p:embeddedFont>
    <p:embeddedFont>
      <p:font typeface="Now Medium" charset="1" panose="00000600000000000000"/>
      <p:regular r:id="rId17"/>
    </p:embeddedFont>
    <p:embeddedFont>
      <p:font typeface="Now Heavy" charset="1" panose="00000A00000000000000"/>
      <p:regular r:id="rId18"/>
    </p:embeddedFont>
    <p:embeddedFont>
      <p:font typeface="Modak" charset="1" panose="01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28" Target="slides/slide9.xml" Type="http://schemas.openxmlformats.org/officeDocument/2006/relationships/slide"/><Relationship Id="rId29" Target="slides/slide10.xml" Type="http://schemas.openxmlformats.org/officeDocument/2006/relationships/slide"/><Relationship Id="rId3" Target="viewProps.xml" Type="http://schemas.openxmlformats.org/officeDocument/2006/relationships/viewProps"/><Relationship Id="rId30" Target="slides/slide11.xml" Type="http://schemas.openxmlformats.org/officeDocument/2006/relationships/slide"/><Relationship Id="rId31" Target="slides/slide1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https://www.tubitak.gov.tr" TargetMode="External" Type="http://schemas.openxmlformats.org/officeDocument/2006/relationships/hyperlink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0.jpe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0" y="1019175"/>
            <a:ext cx="18288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1789329" y="1426126"/>
            <a:ext cx="15263762" cy="6605046"/>
            <a:chOff x="0" y="0"/>
            <a:chExt cx="20351683" cy="8806728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39430" y="993398"/>
              <a:ext cx="19831135" cy="7567352"/>
              <a:chOff x="0" y="0"/>
              <a:chExt cx="4117034" cy="1571017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117034" cy="1571017"/>
              </a:xfrm>
              <a:custGeom>
                <a:avLst/>
                <a:gdLst/>
                <a:ahLst/>
                <a:cxnLst/>
                <a:rect r="r" b="b" t="t" l="l"/>
                <a:pathLst>
                  <a:path h="1571017" w="4117034">
                    <a:moveTo>
                      <a:pt x="0" y="0"/>
                    </a:moveTo>
                    <a:lnTo>
                      <a:pt x="4117034" y="0"/>
                    </a:lnTo>
                    <a:lnTo>
                      <a:pt x="4117034" y="1571017"/>
                    </a:lnTo>
                    <a:lnTo>
                      <a:pt x="0" y="1571017"/>
                    </a:lnTo>
                    <a:close/>
                  </a:path>
                </a:pathLst>
              </a:custGeom>
              <a:solidFill>
                <a:srgbClr val="FFEDD1"/>
              </a:solidFill>
            </p:spPr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351683" cy="8806728"/>
            </a:xfrm>
            <a:custGeom>
              <a:avLst/>
              <a:gdLst/>
              <a:ahLst/>
              <a:cxnLst/>
              <a:rect r="r" b="b" t="t" l="l"/>
              <a:pathLst>
                <a:path h="8806728" w="20351683">
                  <a:moveTo>
                    <a:pt x="0" y="0"/>
                  </a:moveTo>
                  <a:lnTo>
                    <a:pt x="20351683" y="0"/>
                  </a:lnTo>
                  <a:lnTo>
                    <a:pt x="20351683" y="8806728"/>
                  </a:lnTo>
                  <a:lnTo>
                    <a:pt x="0" y="8806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7" id="7"/>
          <p:cNvSpPr/>
          <p:nvPr/>
        </p:nvSpPr>
        <p:spPr>
          <a:xfrm rot="5400000">
            <a:off x="-4105275" y="5133975"/>
            <a:ext cx="10287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5400000">
            <a:off x="12125325" y="5133975"/>
            <a:ext cx="10287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6867668" y="8493967"/>
            <a:ext cx="4571714" cy="1528667"/>
          </a:xfrm>
          <a:custGeom>
            <a:avLst/>
            <a:gdLst/>
            <a:ahLst/>
            <a:cxnLst/>
            <a:rect r="r" b="b" t="t" l="l"/>
            <a:pathLst>
              <a:path h="1528667" w="4571714">
                <a:moveTo>
                  <a:pt x="0" y="0"/>
                </a:moveTo>
                <a:lnTo>
                  <a:pt x="4571714" y="0"/>
                </a:lnTo>
                <a:lnTo>
                  <a:pt x="4571714" y="1528666"/>
                </a:lnTo>
                <a:lnTo>
                  <a:pt x="0" y="152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439382" y="3355781"/>
            <a:ext cx="1878401" cy="2081894"/>
          </a:xfrm>
          <a:custGeom>
            <a:avLst/>
            <a:gdLst/>
            <a:ahLst/>
            <a:cxnLst/>
            <a:rect r="r" b="b" t="t" l="l"/>
            <a:pathLst>
              <a:path h="2081894" w="1878401">
                <a:moveTo>
                  <a:pt x="0" y="0"/>
                </a:moveTo>
                <a:lnTo>
                  <a:pt x="1878401" y="0"/>
                </a:lnTo>
                <a:lnTo>
                  <a:pt x="1878401" y="2081895"/>
                </a:lnTo>
                <a:lnTo>
                  <a:pt x="0" y="20818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734854" y="6494689"/>
            <a:ext cx="4975754" cy="1013265"/>
          </a:xfrm>
          <a:custGeom>
            <a:avLst/>
            <a:gdLst/>
            <a:ahLst/>
            <a:cxnLst/>
            <a:rect r="r" b="b" t="t" l="l"/>
            <a:pathLst>
              <a:path h="1013265" w="4975754">
                <a:moveTo>
                  <a:pt x="0" y="0"/>
                </a:moveTo>
                <a:lnTo>
                  <a:pt x="4975755" y="0"/>
                </a:lnTo>
                <a:lnTo>
                  <a:pt x="4975755" y="1013265"/>
                </a:lnTo>
                <a:lnTo>
                  <a:pt x="0" y="10132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000481" y="3513694"/>
            <a:ext cx="9734373" cy="4517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72"/>
              </a:lnSpc>
            </a:pPr>
            <a:r>
              <a:rPr lang="en-US" sz="11672">
                <a:solidFill>
                  <a:srgbClr val="CE1618"/>
                </a:solidFill>
                <a:latin typeface="Handy Casual"/>
              </a:rPr>
              <a:t>TÜBITAK VE ERASMUS+ </a:t>
            </a:r>
            <a:r>
              <a:rPr lang="en-US" sz="11672">
                <a:solidFill>
                  <a:srgbClr val="101010"/>
                </a:solidFill>
                <a:latin typeface="Handy Casual"/>
              </a:rPr>
              <a:t>PROJESI YAZIMI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043370" y="2527575"/>
            <a:ext cx="5769801" cy="583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1"/>
              </a:lnSpc>
            </a:pPr>
            <a:r>
              <a:rPr lang="en-US" sz="3429" u="sng">
                <a:solidFill>
                  <a:srgbClr val="101010"/>
                </a:solidFill>
                <a:latin typeface="Modak"/>
                <a:hlinkClick r:id="rId7" tooltip="https://www.tubitak.gov.tr"/>
              </a:rPr>
              <a:t>https://www.tubitak.gov.tr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FE6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47750" y="3111081"/>
            <a:ext cx="1621155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1009650"/>
            <a:ext cx="1624965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028700" y="3815110"/>
            <a:ext cx="8115300" cy="5224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281642" indent="-640821" lvl="1">
              <a:lnSpc>
                <a:spcPts val="8310"/>
              </a:lnSpc>
              <a:buFont typeface="Arial"/>
              <a:buChar char="•"/>
            </a:pPr>
            <a:r>
              <a:rPr lang="en-US" sz="5936">
                <a:solidFill>
                  <a:srgbClr val="000000"/>
                </a:solidFill>
                <a:latin typeface="Bloc"/>
              </a:rPr>
              <a:t>APA format</a:t>
            </a:r>
          </a:p>
          <a:p>
            <a:pPr algn="just" marL="1281642" indent="-640821" lvl="1">
              <a:lnSpc>
                <a:spcPts val="8310"/>
              </a:lnSpc>
              <a:buFont typeface="Arial"/>
              <a:buChar char="•"/>
            </a:pPr>
            <a:r>
              <a:rPr lang="en-US" sz="5936">
                <a:solidFill>
                  <a:srgbClr val="000000"/>
                </a:solidFill>
                <a:latin typeface="Bloc"/>
              </a:rPr>
              <a:t>(Akıncı,2021)</a:t>
            </a:r>
          </a:p>
          <a:p>
            <a:pPr algn="just" marL="1281642" indent="-640821" lvl="1">
              <a:lnSpc>
                <a:spcPts val="8310"/>
              </a:lnSpc>
              <a:buFont typeface="Arial"/>
              <a:buChar char="•"/>
            </a:pPr>
            <a:r>
              <a:rPr lang="en-US" sz="5936">
                <a:solidFill>
                  <a:srgbClr val="000000"/>
                </a:solidFill>
                <a:latin typeface="Bloc"/>
              </a:rPr>
              <a:t>(Akıncı,2021; Öğreten,2018)</a:t>
            </a:r>
          </a:p>
          <a:p>
            <a:pPr algn="just" marL="1281642" indent="-640821" lvl="1">
              <a:lnSpc>
                <a:spcPts val="8310"/>
              </a:lnSpc>
              <a:buFont typeface="Arial"/>
              <a:buChar char="•"/>
            </a:pPr>
            <a:r>
              <a:rPr lang="en-US" sz="5936">
                <a:solidFill>
                  <a:srgbClr val="000000"/>
                </a:solidFill>
                <a:latin typeface="Bloc"/>
              </a:rPr>
              <a:t>Akt.,Bıyıklı, 2003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488952" y="1550778"/>
            <a:ext cx="3213846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3"/>
              </a:lnSpc>
            </a:pPr>
            <a:r>
              <a:rPr lang="en-US" sz="6411" spc="64">
                <a:solidFill>
                  <a:srgbClr val="000000"/>
                </a:solidFill>
                <a:latin typeface="Bloc Heavy"/>
              </a:rPr>
              <a:t>ATIF</a:t>
            </a:r>
          </a:p>
        </p:txBody>
      </p:sp>
      <p:sp>
        <p:nvSpPr>
          <p:cNvPr name="AutoShape 6" id="6"/>
          <p:cNvSpPr/>
          <p:nvPr/>
        </p:nvSpPr>
        <p:spPr>
          <a:xfrm rot="5400000">
            <a:off x="-4105275" y="5133975"/>
            <a:ext cx="10287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5400000">
            <a:off x="12125325" y="5133975"/>
            <a:ext cx="10287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V="true">
            <a:off x="9153525" y="0"/>
            <a:ext cx="0" cy="1621155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11266361" y="1550778"/>
            <a:ext cx="3548935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3"/>
              </a:lnSpc>
            </a:pPr>
            <a:r>
              <a:rPr lang="en-US" sz="6411" spc="64">
                <a:solidFill>
                  <a:srgbClr val="000000"/>
                </a:solidFill>
                <a:latin typeface="Bloc Heavy"/>
              </a:rPr>
              <a:t>İNTİHAL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49156" y="3981669"/>
            <a:ext cx="7849323" cy="5058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239637" indent="-619818" lvl="1">
              <a:lnSpc>
                <a:spcPts val="8038"/>
              </a:lnSpc>
              <a:buFont typeface="Arial"/>
              <a:buChar char="•"/>
            </a:pPr>
            <a:r>
              <a:rPr lang="en-US" sz="5741">
                <a:solidFill>
                  <a:srgbClr val="000000"/>
                </a:solidFill>
                <a:latin typeface="Bloc"/>
              </a:rPr>
              <a:t>Atıf yapılmayan her bir cümle intihale girer.</a:t>
            </a:r>
          </a:p>
          <a:p>
            <a:pPr marL="1239637" indent="-619818" lvl="1">
              <a:lnSpc>
                <a:spcPts val="8038"/>
              </a:lnSpc>
              <a:buFont typeface="Arial"/>
              <a:buChar char="•"/>
            </a:pPr>
            <a:r>
              <a:rPr lang="en-US" sz="5741">
                <a:solidFill>
                  <a:srgbClr val="000000"/>
                </a:solidFill>
                <a:latin typeface="Bloc"/>
              </a:rPr>
              <a:t>Yasal sınır %15</a:t>
            </a:r>
          </a:p>
          <a:p>
            <a:pPr algn="l" marL="1239637" indent="-619818" lvl="1">
              <a:lnSpc>
                <a:spcPts val="8038"/>
              </a:lnSpc>
              <a:buFont typeface="Arial"/>
              <a:buChar char="•"/>
            </a:pPr>
            <a:r>
              <a:rPr lang="en-US" sz="5741">
                <a:solidFill>
                  <a:srgbClr val="000000"/>
                </a:solidFill>
                <a:latin typeface="Bloc"/>
              </a:rPr>
              <a:t>Referans verilmesi zorunludur.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D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0" y="3650945"/>
            <a:ext cx="18288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5400000">
            <a:off x="-4105275" y="5133975"/>
            <a:ext cx="10287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5400000">
            <a:off x="12125325" y="5133975"/>
            <a:ext cx="10287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3583201" y="423894"/>
            <a:ext cx="3668016" cy="3186589"/>
          </a:xfrm>
          <a:custGeom>
            <a:avLst/>
            <a:gdLst/>
            <a:ahLst/>
            <a:cxnLst/>
            <a:rect r="r" b="b" t="t" l="l"/>
            <a:pathLst>
              <a:path h="3186589" w="3668016">
                <a:moveTo>
                  <a:pt x="0" y="0"/>
                </a:moveTo>
                <a:lnTo>
                  <a:pt x="3668015" y="0"/>
                </a:lnTo>
                <a:lnTo>
                  <a:pt x="3668015" y="3186589"/>
                </a:lnTo>
                <a:lnTo>
                  <a:pt x="0" y="31865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901409" y="1464096"/>
            <a:ext cx="9681792" cy="1296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9800">
                <a:solidFill>
                  <a:srgbClr val="000000"/>
                </a:solidFill>
                <a:latin typeface="Modak Bold"/>
              </a:rPr>
              <a:t>Kaynakça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98475" y="3932543"/>
            <a:ext cx="15325814" cy="6010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11490" indent="-405745" lvl="1">
              <a:lnSpc>
                <a:spcPts val="5262"/>
              </a:lnSpc>
              <a:buFont typeface="Arial"/>
              <a:buChar char="•"/>
            </a:pPr>
            <a:r>
              <a:rPr lang="en-US" sz="3758">
                <a:solidFill>
                  <a:srgbClr val="000000"/>
                </a:solidFill>
                <a:latin typeface="Bloc"/>
              </a:rPr>
              <a:t>  Akıncı, G. (2021). Kalabalık Ailede Yetişmenin Erken Çocukluk Döneminde Ahlak Gelişimine Etkisi. Ege Üniversitesi Eğitim Fakültesi Dergisi. 2021 (6).</a:t>
            </a:r>
          </a:p>
          <a:p>
            <a:pPr>
              <a:lnSpc>
                <a:spcPts val="5262"/>
              </a:lnSpc>
            </a:pPr>
          </a:p>
          <a:p>
            <a:pPr marL="811490" indent="-405745" lvl="1">
              <a:lnSpc>
                <a:spcPts val="5262"/>
              </a:lnSpc>
              <a:buFont typeface="Arial"/>
              <a:buChar char="•"/>
            </a:pPr>
            <a:r>
              <a:rPr lang="en-US" sz="3758">
                <a:solidFill>
                  <a:srgbClr val="000000"/>
                </a:solidFill>
                <a:latin typeface="Bloc"/>
              </a:rPr>
              <a:t>  </a:t>
            </a:r>
            <a:r>
              <a:rPr lang="en-US" sz="3758">
                <a:solidFill>
                  <a:srgbClr val="000000"/>
                </a:solidFill>
                <a:latin typeface="Bloc"/>
              </a:rPr>
              <a:t>ÖĞRETEN, T., ÇETİN, S. S., &amp; ÖNDER, V. B. (2021). AMATÖR KORO ÇALIŞTIRAN MÜZİK ÖĞRETMENLERİNİN KULLANDIĞI ÖĞRETİM YÖNTEMLERİ (HATAY İLİ ÖRNEĞİ). Uluslararası Avrasya Sosyal Bilimler Dergisi, 12(46), 1106-1135.</a:t>
            </a:r>
          </a:p>
          <a:p>
            <a:pPr>
              <a:lnSpc>
                <a:spcPts val="5262"/>
              </a:lnSpc>
            </a:pPr>
          </a:p>
          <a:p>
            <a:pPr marL="811490" indent="-405745" lvl="1">
              <a:lnSpc>
                <a:spcPts val="5262"/>
              </a:lnSpc>
              <a:buFont typeface="Arial"/>
              <a:buChar char="•"/>
            </a:pPr>
            <a:r>
              <a:rPr lang="en-US" sz="3758">
                <a:solidFill>
                  <a:srgbClr val="000000"/>
                </a:solidFill>
                <a:latin typeface="Bloc"/>
              </a:rPr>
              <a:t>  </a:t>
            </a:r>
            <a:r>
              <a:rPr lang="en-US" sz="3758">
                <a:solidFill>
                  <a:srgbClr val="000000"/>
                </a:solidFill>
                <a:latin typeface="Bloc"/>
              </a:rPr>
              <a:t>APA formatı kabul gören formattır.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3990301" y="4952326"/>
            <a:ext cx="10288347" cy="0"/>
          </a:xfrm>
          <a:prstGeom prst="line">
            <a:avLst/>
          </a:prstGeom>
          <a:ln cap="rnd" w="381000">
            <a:solidFill>
              <a:srgbClr val="FD1A77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476892"/>
            <a:ext cx="7064032" cy="2362036"/>
          </a:xfrm>
          <a:custGeom>
            <a:avLst/>
            <a:gdLst/>
            <a:ahLst/>
            <a:cxnLst/>
            <a:rect r="r" b="b" t="t" l="l"/>
            <a:pathLst>
              <a:path h="2362036" w="7064032">
                <a:moveTo>
                  <a:pt x="0" y="0"/>
                </a:moveTo>
                <a:lnTo>
                  <a:pt x="7064032" y="0"/>
                </a:lnTo>
                <a:lnTo>
                  <a:pt x="7064032" y="2362035"/>
                </a:lnTo>
                <a:lnTo>
                  <a:pt x="0" y="2362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221478" y="3231035"/>
            <a:ext cx="2678476" cy="2875010"/>
          </a:xfrm>
          <a:custGeom>
            <a:avLst/>
            <a:gdLst/>
            <a:ahLst/>
            <a:cxnLst/>
            <a:rect r="r" b="b" t="t" l="l"/>
            <a:pathLst>
              <a:path h="2875010" w="2678476">
                <a:moveTo>
                  <a:pt x="0" y="0"/>
                </a:moveTo>
                <a:lnTo>
                  <a:pt x="2678476" y="0"/>
                </a:lnTo>
                <a:lnTo>
                  <a:pt x="2678476" y="2875009"/>
                </a:lnTo>
                <a:lnTo>
                  <a:pt x="0" y="28750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44188" y="6496569"/>
            <a:ext cx="3233055" cy="3583303"/>
          </a:xfrm>
          <a:custGeom>
            <a:avLst/>
            <a:gdLst/>
            <a:ahLst/>
            <a:cxnLst/>
            <a:rect r="r" b="b" t="t" l="l"/>
            <a:pathLst>
              <a:path h="3583303" w="3233055">
                <a:moveTo>
                  <a:pt x="0" y="0"/>
                </a:moveTo>
                <a:lnTo>
                  <a:pt x="3233056" y="0"/>
                </a:lnTo>
                <a:lnTo>
                  <a:pt x="3233056" y="3583303"/>
                </a:lnTo>
                <a:lnTo>
                  <a:pt x="0" y="35833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240889" y="1028700"/>
            <a:ext cx="6018411" cy="6829402"/>
          </a:xfrm>
          <a:custGeom>
            <a:avLst/>
            <a:gdLst/>
            <a:ahLst/>
            <a:cxnLst/>
            <a:rect r="r" b="b" t="t" l="l"/>
            <a:pathLst>
              <a:path h="6829402" w="6018411">
                <a:moveTo>
                  <a:pt x="0" y="0"/>
                </a:moveTo>
                <a:lnTo>
                  <a:pt x="6018411" y="0"/>
                </a:lnTo>
                <a:lnTo>
                  <a:pt x="6018411" y="6829402"/>
                </a:lnTo>
                <a:lnTo>
                  <a:pt x="0" y="68294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470185" y="8173921"/>
            <a:ext cx="6018411" cy="1019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Modak"/>
              </a:rPr>
              <a:t>TEŞEKKÜRLER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B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-4105275" y="5133975"/>
            <a:ext cx="10287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0" y="3077275"/>
            <a:ext cx="18288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917139" y="3347389"/>
            <a:ext cx="5595928" cy="6386223"/>
          </a:xfrm>
          <a:custGeom>
            <a:avLst/>
            <a:gdLst/>
            <a:ahLst/>
            <a:cxnLst/>
            <a:rect r="r" b="b" t="t" l="l"/>
            <a:pathLst>
              <a:path h="6386223" w="5595928">
                <a:moveTo>
                  <a:pt x="0" y="0"/>
                </a:moveTo>
                <a:lnTo>
                  <a:pt x="5595928" y="0"/>
                </a:lnTo>
                <a:lnTo>
                  <a:pt x="5595928" y="6386223"/>
                </a:lnTo>
                <a:lnTo>
                  <a:pt x="0" y="638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542749" y="874556"/>
            <a:ext cx="14716551" cy="1096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290"/>
              </a:lnSpc>
            </a:pPr>
            <a:r>
              <a:rPr lang="en-US" sz="8290">
                <a:solidFill>
                  <a:srgbClr val="000000"/>
                </a:solidFill>
                <a:latin typeface="Modak Bold"/>
              </a:rPr>
              <a:t>Proje Akışı ve/veya İçeriği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079333" y="3751580"/>
            <a:ext cx="8179967" cy="563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Bloc"/>
              </a:rPr>
              <a:t>1.Proje adı (başlık)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Bloc"/>
              </a:rPr>
              <a:t>2.Özet (150-250 kelimelik) 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Bloc"/>
              </a:rPr>
              <a:t>3.Anahtar kelimeler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Bloc"/>
              </a:rPr>
              <a:t>4.Giriş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Bloc"/>
              </a:rPr>
              <a:t>5.Yöntem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Bloc"/>
              </a:rPr>
              <a:t>6.Bulgular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Bloc"/>
              </a:rPr>
              <a:t>7.Sonuç/tartışma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Bloc"/>
              </a:rPr>
              <a:t>8.Öneriler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D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03104" y="536270"/>
            <a:ext cx="9681792" cy="3124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000000"/>
                </a:solidFill>
                <a:latin typeface="Modak Bold"/>
              </a:rPr>
              <a:t>PROJE BAŞLIĞI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78870" y="3981105"/>
            <a:ext cx="10651339" cy="610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34"/>
              </a:lnSpc>
            </a:pPr>
            <a:r>
              <a:rPr lang="en-US" sz="3381">
                <a:solidFill>
                  <a:srgbClr val="000000"/>
                </a:solidFill>
                <a:latin typeface="Bloc"/>
              </a:rPr>
              <a:t>•Özet niteliğinde değil, öncü niteliğinde başlık seçilmeli.</a:t>
            </a:r>
          </a:p>
          <a:p>
            <a:pPr>
              <a:lnSpc>
                <a:spcPts val="4734"/>
              </a:lnSpc>
            </a:pPr>
            <a:r>
              <a:rPr lang="en-US" sz="3381">
                <a:solidFill>
                  <a:srgbClr val="000000"/>
                </a:solidFill>
                <a:latin typeface="Bloc"/>
              </a:rPr>
              <a:t>•Yazı türüne göre başlık bilgilendirmesi yapılmalı. Örn: Deneme, İnceleme, Karşılaştırma, Alan Tarama</a:t>
            </a:r>
          </a:p>
          <a:p>
            <a:pPr>
              <a:lnSpc>
                <a:spcPts val="4734"/>
              </a:lnSpc>
            </a:pPr>
            <a:r>
              <a:rPr lang="en-US" sz="3381">
                <a:solidFill>
                  <a:srgbClr val="000000"/>
                </a:solidFill>
                <a:latin typeface="Bloc"/>
              </a:rPr>
              <a:t>•Olabildiğince kısa olmalı ve çalışmanın içeriğini net bir şekilde yansıtmalıdır.</a:t>
            </a:r>
          </a:p>
          <a:p>
            <a:pPr>
              <a:lnSpc>
                <a:spcPts val="4734"/>
              </a:lnSpc>
            </a:pPr>
            <a:r>
              <a:rPr lang="en-US" sz="3381">
                <a:solidFill>
                  <a:srgbClr val="000000"/>
                </a:solidFill>
                <a:latin typeface="Bloc"/>
              </a:rPr>
              <a:t>• Türkçe başlık 14 punto,  bold , yalnızca kelimelerin ilk harfleri büyük harf olacak şekilde; </a:t>
            </a:r>
          </a:p>
          <a:p>
            <a:pPr>
              <a:lnSpc>
                <a:spcPts val="4734"/>
              </a:lnSpc>
            </a:pPr>
            <a:r>
              <a:rPr lang="en-US" sz="3381">
                <a:solidFill>
                  <a:srgbClr val="000000"/>
                </a:solidFill>
                <a:latin typeface="Bloc"/>
              </a:rPr>
              <a:t>•İngilizce başlık ise 11 punto, italik, yalnızca kelimelerin ilk harfleri büyük harf olacak şekilde yazılmalıdır. </a:t>
            </a:r>
          </a:p>
          <a:p>
            <a:pPr>
              <a:lnSpc>
                <a:spcPts val="5688"/>
              </a:lnSpc>
            </a:pPr>
          </a:p>
        </p:txBody>
      </p:sp>
      <p:sp>
        <p:nvSpPr>
          <p:cNvPr name="AutoShape 4" id="4"/>
          <p:cNvSpPr/>
          <p:nvPr/>
        </p:nvSpPr>
        <p:spPr>
          <a:xfrm flipH="true">
            <a:off x="0" y="3650945"/>
            <a:ext cx="18288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5400000">
            <a:off x="-4105275" y="5133975"/>
            <a:ext cx="10287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5400000">
            <a:off x="12125325" y="5133975"/>
            <a:ext cx="10287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2223112" y="4066830"/>
            <a:ext cx="4743285" cy="4114800"/>
          </a:xfrm>
          <a:custGeom>
            <a:avLst/>
            <a:gdLst/>
            <a:ahLst/>
            <a:cxnLst/>
            <a:rect r="r" b="b" t="t" l="l"/>
            <a:pathLst>
              <a:path h="4114800" w="4743285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B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3990301" y="5133301"/>
            <a:ext cx="10288347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0" y="4023420"/>
            <a:ext cx="9144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972800" y="2307018"/>
            <a:ext cx="5672963" cy="5672963"/>
          </a:xfrm>
          <a:custGeom>
            <a:avLst/>
            <a:gdLst/>
            <a:ahLst/>
            <a:cxnLst/>
            <a:rect r="r" b="b" t="t" l="l"/>
            <a:pathLst>
              <a:path h="5672963" w="5672963">
                <a:moveTo>
                  <a:pt x="0" y="0"/>
                </a:moveTo>
                <a:lnTo>
                  <a:pt x="5672963" y="0"/>
                </a:lnTo>
                <a:lnTo>
                  <a:pt x="5672963" y="5672964"/>
                </a:lnTo>
                <a:lnTo>
                  <a:pt x="0" y="567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89777" y="4008384"/>
            <a:ext cx="8744698" cy="5951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Bloc"/>
              </a:rPr>
              <a:t>•Genelde güncel kavramlardan seçilmesi esastır.</a:t>
            </a:r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Bloc"/>
              </a:rPr>
              <a:t>•Projenizin ana başlıkları diyebiliriz.</a:t>
            </a:r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Bloc"/>
              </a:rPr>
              <a:t>•Literatür taramada kullanacağınız kelimelerdir.</a:t>
            </a:r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Bloc"/>
              </a:rPr>
              <a:t>•Projenizi temsil eden kelimelerdir.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Bloc"/>
              </a:rPr>
              <a:t>•Yalnızca alanıyla direkt ilgisi olan anahtar kelimeler kullanılmalıdır.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8225" y="885825"/>
            <a:ext cx="6261542" cy="258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349"/>
              </a:lnSpc>
              <a:spcBef>
                <a:spcPct val="0"/>
              </a:spcBef>
            </a:pPr>
            <a:r>
              <a:rPr lang="en-US" sz="7392">
                <a:solidFill>
                  <a:srgbClr val="000000"/>
                </a:solidFill>
                <a:latin typeface="Now Bold"/>
              </a:rPr>
              <a:t>ANAHTAR KELIMELER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FE6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47750" y="3111081"/>
            <a:ext cx="1621155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1009650"/>
            <a:ext cx="1624965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323035" y="3686008"/>
            <a:ext cx="9150710" cy="5999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466752" indent="-733376" lvl="1">
              <a:lnSpc>
                <a:spcPts val="9511"/>
              </a:lnSpc>
              <a:buFont typeface="Arial"/>
              <a:buChar char="•"/>
            </a:pPr>
            <a:r>
              <a:rPr lang="en-US" sz="6793">
                <a:solidFill>
                  <a:srgbClr val="000000"/>
                </a:solidFill>
                <a:latin typeface="Bloc"/>
              </a:rPr>
              <a:t>Times New Roman (12 punto)</a:t>
            </a:r>
          </a:p>
          <a:p>
            <a:pPr algn="just" marL="1466752" indent="-733376" lvl="1">
              <a:lnSpc>
                <a:spcPts val="9511"/>
              </a:lnSpc>
              <a:buFont typeface="Arial"/>
              <a:buChar char="•"/>
            </a:pPr>
            <a:r>
              <a:rPr lang="en-US" sz="6793">
                <a:solidFill>
                  <a:srgbClr val="000000"/>
                </a:solidFill>
                <a:latin typeface="Bloc"/>
              </a:rPr>
              <a:t>Satır Araları 1,5</a:t>
            </a:r>
          </a:p>
          <a:p>
            <a:pPr algn="just" marL="1466752" indent="-733376" lvl="1">
              <a:lnSpc>
                <a:spcPts val="9511"/>
              </a:lnSpc>
              <a:buFont typeface="Arial"/>
              <a:buChar char="•"/>
            </a:pPr>
            <a:r>
              <a:rPr lang="en-US" sz="6793">
                <a:solidFill>
                  <a:srgbClr val="000000"/>
                </a:solidFill>
                <a:latin typeface="Bloc"/>
              </a:rPr>
              <a:t>PDF formatı</a:t>
            </a:r>
          </a:p>
          <a:p>
            <a:pPr algn="just" marL="1466752" indent="-733376" lvl="1">
              <a:lnSpc>
                <a:spcPts val="9511"/>
              </a:lnSpc>
              <a:buFont typeface="Arial"/>
              <a:buChar char="•"/>
            </a:pPr>
            <a:r>
              <a:rPr lang="en-US" sz="6793">
                <a:solidFill>
                  <a:srgbClr val="000000"/>
                </a:solidFill>
                <a:latin typeface="Bloc"/>
              </a:rPr>
              <a:t>Ortalanmış yazı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94955" y="1088815"/>
            <a:ext cx="14606868" cy="196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3"/>
              </a:lnSpc>
            </a:pPr>
            <a:r>
              <a:rPr lang="en-US" sz="6411" spc="64">
                <a:solidFill>
                  <a:srgbClr val="000000"/>
                </a:solidFill>
                <a:latin typeface="Now Bold"/>
              </a:rPr>
              <a:t>LİTERATÜR TARAMASI VE PROJE YAZIMI</a:t>
            </a:r>
          </a:p>
        </p:txBody>
      </p:sp>
      <p:sp>
        <p:nvSpPr>
          <p:cNvPr name="AutoShape 6" id="6"/>
          <p:cNvSpPr/>
          <p:nvPr/>
        </p:nvSpPr>
        <p:spPr>
          <a:xfrm rot="5400000">
            <a:off x="-4105275" y="5133975"/>
            <a:ext cx="10287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5400000">
            <a:off x="12125325" y="5133975"/>
            <a:ext cx="10287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B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336825" y="2677847"/>
            <a:ext cx="4698190" cy="4931307"/>
          </a:xfrm>
          <a:custGeom>
            <a:avLst/>
            <a:gdLst/>
            <a:ahLst/>
            <a:cxnLst/>
            <a:rect r="r" b="b" t="t" l="l"/>
            <a:pathLst>
              <a:path h="4931307" w="4698190">
                <a:moveTo>
                  <a:pt x="0" y="0"/>
                </a:moveTo>
                <a:lnTo>
                  <a:pt x="4698190" y="0"/>
                </a:lnTo>
                <a:lnTo>
                  <a:pt x="4698190" y="4931306"/>
                </a:lnTo>
                <a:lnTo>
                  <a:pt x="0" y="49313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5400000">
            <a:off x="3990301" y="5133301"/>
            <a:ext cx="10288347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5400000">
            <a:off x="-1593186" y="7155210"/>
            <a:ext cx="624453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-10800000">
            <a:off x="0" y="4023420"/>
            <a:ext cx="9144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-10800000">
            <a:off x="0" y="6111280"/>
            <a:ext cx="912495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-10800000">
            <a:off x="0" y="8199140"/>
            <a:ext cx="9144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0" y="4615051"/>
            <a:ext cx="1519554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ow"/>
              </a:rPr>
              <a:t>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0" y="8765093"/>
            <a:ext cx="1519554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ow"/>
              </a:rPr>
              <a:t>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0" y="6690072"/>
            <a:ext cx="1519554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ow"/>
              </a:rPr>
              <a:t>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29079" y="4008384"/>
            <a:ext cx="7012052" cy="1493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Bloc"/>
              </a:rPr>
              <a:t>•Güncelden geriye gidilmeli</a:t>
            </a:r>
          </a:p>
          <a:p>
            <a:pPr>
              <a:lnSpc>
                <a:spcPts val="5879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538604" y="8199140"/>
            <a:ext cx="7586346" cy="210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Bloc"/>
              </a:rPr>
              <a:t>•Kitapların dizin kısmı gözden geçirilmeli(anahtar kelimelerin yer aldığı kısım)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38604" y="6076632"/>
            <a:ext cx="7012052" cy="210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Bloc"/>
              </a:rPr>
              <a:t>•Bulunan çalışmaların özet kısmı ve anahtar kelimeleri gözden geçirilmeli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8225" y="895350"/>
            <a:ext cx="6261542" cy="2380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509"/>
              </a:lnSpc>
              <a:spcBef>
                <a:spcPct val="0"/>
              </a:spcBef>
            </a:pPr>
            <a:r>
              <a:rPr lang="en-US" sz="6792">
                <a:solidFill>
                  <a:srgbClr val="000000"/>
                </a:solidFill>
                <a:latin typeface="Now Bold"/>
              </a:rPr>
              <a:t>LITERATÜR TARAMASI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E14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16078" y="582883"/>
            <a:ext cx="9681792" cy="3373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00"/>
              </a:lnSpc>
            </a:pPr>
            <a:r>
              <a:rPr lang="en-US" sz="8700">
                <a:solidFill>
                  <a:srgbClr val="000000"/>
                </a:solidFill>
                <a:latin typeface="Modak Bold"/>
              </a:rPr>
              <a:t>Araştırma Problemi Belirlenmesi</a:t>
            </a:r>
          </a:p>
        </p:txBody>
      </p:sp>
      <p:sp>
        <p:nvSpPr>
          <p:cNvPr name="AutoShape 3" id="3"/>
          <p:cNvSpPr/>
          <p:nvPr/>
        </p:nvSpPr>
        <p:spPr>
          <a:xfrm flipH="true">
            <a:off x="0" y="3650945"/>
            <a:ext cx="18288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5400000">
            <a:off x="-4105275" y="5133975"/>
            <a:ext cx="10287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5400000">
            <a:off x="12125325" y="5133975"/>
            <a:ext cx="10287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604694" y="3650945"/>
            <a:ext cx="7654606" cy="6636055"/>
          </a:xfrm>
          <a:custGeom>
            <a:avLst/>
            <a:gdLst/>
            <a:ahLst/>
            <a:cxnLst/>
            <a:rect r="r" b="b" t="t" l="l"/>
            <a:pathLst>
              <a:path h="6636055" w="7654606">
                <a:moveTo>
                  <a:pt x="0" y="0"/>
                </a:moveTo>
                <a:lnTo>
                  <a:pt x="7654606" y="0"/>
                </a:lnTo>
                <a:lnTo>
                  <a:pt x="7654606" y="6636055"/>
                </a:lnTo>
                <a:lnTo>
                  <a:pt x="0" y="66360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278" t="0" r="-26843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1444057">
            <a:off x="11843605" y="158141"/>
            <a:ext cx="5981538" cy="4114800"/>
          </a:xfrm>
          <a:custGeom>
            <a:avLst/>
            <a:gdLst/>
            <a:ahLst/>
            <a:cxnLst/>
            <a:rect r="r" b="b" t="t" l="l"/>
            <a:pathLst>
              <a:path h="4114800" w="5981538">
                <a:moveTo>
                  <a:pt x="5981538" y="0"/>
                </a:moveTo>
                <a:lnTo>
                  <a:pt x="0" y="0"/>
                </a:lnTo>
                <a:lnTo>
                  <a:pt x="0" y="4114800"/>
                </a:lnTo>
                <a:lnTo>
                  <a:pt x="5981538" y="4114800"/>
                </a:lnTo>
                <a:lnTo>
                  <a:pt x="598153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67073" y="3971580"/>
            <a:ext cx="11274074" cy="5756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4"/>
              </a:lnSpc>
            </a:pPr>
            <a:r>
              <a:rPr lang="en-US" sz="3996">
                <a:solidFill>
                  <a:srgbClr val="000000"/>
                </a:solidFill>
                <a:latin typeface="Bloc"/>
              </a:rPr>
              <a:t>•Araştırmanın amacı ne?</a:t>
            </a:r>
          </a:p>
          <a:p>
            <a:pPr>
              <a:lnSpc>
                <a:spcPts val="5594"/>
              </a:lnSpc>
            </a:pPr>
            <a:r>
              <a:rPr lang="en-US" sz="3996">
                <a:solidFill>
                  <a:srgbClr val="000000"/>
                </a:solidFill>
                <a:latin typeface="Bloc"/>
              </a:rPr>
              <a:t>•Amaca nasıl ulaşırım?</a:t>
            </a:r>
          </a:p>
          <a:p>
            <a:pPr>
              <a:lnSpc>
                <a:spcPts val="5594"/>
              </a:lnSpc>
            </a:pPr>
            <a:r>
              <a:rPr lang="en-US" sz="3996">
                <a:solidFill>
                  <a:srgbClr val="000000"/>
                </a:solidFill>
                <a:latin typeface="Bloc"/>
              </a:rPr>
              <a:t>•Amacın belirlenmesi hangi problemin ortaya çıkışını bağlı?</a:t>
            </a:r>
          </a:p>
          <a:p>
            <a:pPr>
              <a:lnSpc>
                <a:spcPts val="5594"/>
              </a:lnSpc>
            </a:pPr>
            <a:r>
              <a:rPr lang="en-US" sz="3996">
                <a:solidFill>
                  <a:srgbClr val="000000"/>
                </a:solidFill>
                <a:latin typeface="Bloc"/>
              </a:rPr>
              <a:t>•Çözüme giderken karşılaşılabilecek olası problemler ne?</a:t>
            </a:r>
          </a:p>
          <a:p>
            <a:pPr>
              <a:lnSpc>
                <a:spcPts val="5594"/>
              </a:lnSpc>
            </a:pPr>
            <a:r>
              <a:rPr lang="en-US" sz="3996">
                <a:solidFill>
                  <a:srgbClr val="000000"/>
                </a:solidFill>
                <a:latin typeface="Bloc"/>
              </a:rPr>
              <a:t>•Ana problem ve alt problemler</a:t>
            </a:r>
          </a:p>
          <a:p>
            <a:pPr>
              <a:lnSpc>
                <a:spcPts val="6653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1205187">
            <a:off x="12615557" y="1626864"/>
            <a:ext cx="4470212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Now Bold"/>
              </a:rPr>
              <a:t>NE BELLİ?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B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-4105275" y="5133975"/>
            <a:ext cx="10287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0" y="3077275"/>
            <a:ext cx="18288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317787" y="4274657"/>
            <a:ext cx="6792018" cy="4983643"/>
          </a:xfrm>
          <a:custGeom>
            <a:avLst/>
            <a:gdLst/>
            <a:ahLst/>
            <a:cxnLst/>
            <a:rect r="r" b="b" t="t" l="l"/>
            <a:pathLst>
              <a:path h="4983643" w="6792018">
                <a:moveTo>
                  <a:pt x="0" y="0"/>
                </a:moveTo>
                <a:lnTo>
                  <a:pt x="6792018" y="0"/>
                </a:lnTo>
                <a:lnTo>
                  <a:pt x="6792018" y="4983643"/>
                </a:lnTo>
                <a:lnTo>
                  <a:pt x="0" y="49836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109805" y="3048700"/>
            <a:ext cx="10178195" cy="6618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14002" indent="-457001" lvl="1">
              <a:lnSpc>
                <a:spcPts val="5926"/>
              </a:lnSpc>
              <a:buFont typeface="Arial"/>
              <a:buChar char="•"/>
            </a:pPr>
            <a:r>
              <a:rPr lang="en-US" sz="4233">
                <a:solidFill>
                  <a:srgbClr val="000000"/>
                </a:solidFill>
                <a:latin typeface="Bloc"/>
              </a:rPr>
              <a:t>Kastamonu Eğitim</a:t>
            </a:r>
          </a:p>
          <a:p>
            <a:pPr marL="892412" indent="-446206" lvl="1">
              <a:lnSpc>
                <a:spcPts val="5786"/>
              </a:lnSpc>
              <a:buFont typeface="Arial"/>
              <a:buChar char="•"/>
            </a:pPr>
            <a:r>
              <a:rPr lang="en-US" sz="4133">
                <a:solidFill>
                  <a:srgbClr val="000000"/>
                </a:solidFill>
                <a:latin typeface="Bloc"/>
              </a:rPr>
              <a:t>Ulakbim</a:t>
            </a:r>
          </a:p>
          <a:p>
            <a:pPr marL="892412" indent="-446206" lvl="1">
              <a:lnSpc>
                <a:spcPts val="5786"/>
              </a:lnSpc>
              <a:buFont typeface="Arial"/>
              <a:buChar char="•"/>
            </a:pPr>
            <a:r>
              <a:rPr lang="en-US" sz="4133">
                <a:solidFill>
                  <a:srgbClr val="000000"/>
                </a:solidFill>
                <a:latin typeface="Bloc"/>
              </a:rPr>
              <a:t>Dergipark</a:t>
            </a:r>
          </a:p>
          <a:p>
            <a:pPr marL="892412" indent="-446206" lvl="1">
              <a:lnSpc>
                <a:spcPts val="5786"/>
              </a:lnSpc>
              <a:buFont typeface="Arial"/>
              <a:buChar char="•"/>
            </a:pPr>
            <a:r>
              <a:rPr lang="en-US" sz="4133">
                <a:solidFill>
                  <a:srgbClr val="000000"/>
                </a:solidFill>
                <a:latin typeface="Bloc"/>
              </a:rPr>
              <a:t>Üniversitelerin Proxy Ayarları Değiştirilerek Erişime Açık Kütüphaneleri</a:t>
            </a:r>
          </a:p>
          <a:p>
            <a:pPr marL="892412" indent="-446206" lvl="1">
              <a:lnSpc>
                <a:spcPts val="5786"/>
              </a:lnSpc>
              <a:buFont typeface="Arial"/>
              <a:buChar char="•"/>
            </a:pPr>
            <a:r>
              <a:rPr lang="en-US" sz="4133">
                <a:solidFill>
                  <a:srgbClr val="000000"/>
                </a:solidFill>
                <a:latin typeface="Bloc"/>
              </a:rPr>
              <a:t>Ulusal Tez Merkezi</a:t>
            </a:r>
          </a:p>
          <a:p>
            <a:pPr marL="892412" indent="-446206" lvl="1">
              <a:lnSpc>
                <a:spcPts val="5786"/>
              </a:lnSpc>
              <a:buFont typeface="Arial"/>
              <a:buChar char="•"/>
            </a:pPr>
            <a:r>
              <a:rPr lang="en-US" sz="4133">
                <a:solidFill>
                  <a:srgbClr val="000000"/>
                </a:solidFill>
                <a:latin typeface="Bloc"/>
              </a:rPr>
              <a:t>Google Akademi</a:t>
            </a:r>
          </a:p>
          <a:p>
            <a:pPr marL="892412" indent="-446206" lvl="1">
              <a:lnSpc>
                <a:spcPts val="5786"/>
              </a:lnSpc>
              <a:buFont typeface="Arial"/>
              <a:buChar char="•"/>
            </a:pPr>
            <a:r>
              <a:rPr lang="en-US" sz="4133">
                <a:solidFill>
                  <a:srgbClr val="000000"/>
                </a:solidFill>
                <a:latin typeface="Bloc"/>
              </a:rPr>
              <a:t>Üniversiteler bünyesinde yayınlanan dergiler</a:t>
            </a:r>
          </a:p>
          <a:p>
            <a:pPr>
              <a:lnSpc>
                <a:spcPts val="5786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5006781" y="500187"/>
            <a:ext cx="8274438" cy="2586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49"/>
              </a:lnSpc>
            </a:pPr>
            <a:r>
              <a:rPr lang="en-US" sz="9949">
                <a:solidFill>
                  <a:srgbClr val="000000"/>
                </a:solidFill>
                <a:latin typeface="Modak"/>
              </a:rPr>
              <a:t>Veri Tabanları</a:t>
            </a:r>
          </a:p>
          <a:p>
            <a:pPr algn="ctr">
              <a:lnSpc>
                <a:spcPts val="9949"/>
              </a:lnSpc>
            </a:pPr>
            <a:r>
              <a:rPr lang="en-US" sz="9949">
                <a:solidFill>
                  <a:srgbClr val="000000"/>
                </a:solidFill>
                <a:latin typeface="Modak Bold"/>
              </a:rPr>
              <a:t> Türkçe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FEB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-4105275" y="5133975"/>
            <a:ext cx="10287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0" y="3077275"/>
            <a:ext cx="18288000" cy="0"/>
          </a:xfrm>
          <a:prstGeom prst="line">
            <a:avLst/>
          </a:prstGeom>
          <a:ln cap="rnd" w="19050">
            <a:solidFill>
              <a:srgbClr val="FD1A7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602820" y="500187"/>
            <a:ext cx="9082360" cy="2586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49"/>
              </a:lnSpc>
            </a:pPr>
            <a:r>
              <a:rPr lang="en-US" sz="9949">
                <a:solidFill>
                  <a:srgbClr val="000000"/>
                </a:solidFill>
                <a:latin typeface="Modak"/>
              </a:rPr>
              <a:t>Veri Tabanları</a:t>
            </a:r>
          </a:p>
          <a:p>
            <a:pPr algn="ctr">
              <a:lnSpc>
                <a:spcPts val="9949"/>
              </a:lnSpc>
            </a:pPr>
            <a:r>
              <a:rPr lang="en-US" sz="9949">
                <a:solidFill>
                  <a:srgbClr val="000000"/>
                </a:solidFill>
                <a:latin typeface="Modak Bold"/>
              </a:rPr>
              <a:t> İngilizce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913927"/>
            <a:ext cx="10178195" cy="8049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92412" indent="-446206" lvl="1">
              <a:lnSpc>
                <a:spcPts val="5786"/>
              </a:lnSpc>
              <a:buFont typeface="Arial"/>
              <a:buChar char="•"/>
            </a:pPr>
            <a:r>
              <a:rPr lang="en-US" sz="4133">
                <a:solidFill>
                  <a:srgbClr val="000000"/>
                </a:solidFill>
                <a:latin typeface="Bloc"/>
              </a:rPr>
              <a:t>ResearchGate</a:t>
            </a:r>
          </a:p>
          <a:p>
            <a:pPr marL="892412" indent="-446206" lvl="1">
              <a:lnSpc>
                <a:spcPts val="5786"/>
              </a:lnSpc>
              <a:buFont typeface="Arial"/>
              <a:buChar char="•"/>
            </a:pPr>
            <a:r>
              <a:rPr lang="en-US" sz="4133">
                <a:solidFill>
                  <a:srgbClr val="000000"/>
                </a:solidFill>
                <a:latin typeface="Bloc"/>
              </a:rPr>
              <a:t>ERIC</a:t>
            </a:r>
          </a:p>
          <a:p>
            <a:pPr marL="892412" indent="-446206" lvl="1">
              <a:lnSpc>
                <a:spcPts val="5786"/>
              </a:lnSpc>
              <a:buFont typeface="Arial"/>
              <a:buChar char="•"/>
            </a:pPr>
            <a:r>
              <a:rPr lang="en-US" sz="4133">
                <a:solidFill>
                  <a:srgbClr val="000000"/>
                </a:solidFill>
                <a:latin typeface="Bloc"/>
              </a:rPr>
              <a:t>ScienceDirect</a:t>
            </a:r>
          </a:p>
          <a:p>
            <a:pPr marL="892412" indent="-446206" lvl="1">
              <a:lnSpc>
                <a:spcPts val="5786"/>
              </a:lnSpc>
              <a:buFont typeface="Arial"/>
              <a:buChar char="•"/>
            </a:pPr>
            <a:r>
              <a:rPr lang="en-US" sz="4133">
                <a:solidFill>
                  <a:srgbClr val="000000"/>
                </a:solidFill>
                <a:latin typeface="Bloc"/>
              </a:rPr>
              <a:t>PubMed</a:t>
            </a:r>
          </a:p>
          <a:p>
            <a:pPr marL="892412" indent="-446206" lvl="1">
              <a:lnSpc>
                <a:spcPts val="5786"/>
              </a:lnSpc>
              <a:buFont typeface="Arial"/>
              <a:buChar char="•"/>
            </a:pPr>
            <a:r>
              <a:rPr lang="en-US" sz="4133">
                <a:solidFill>
                  <a:srgbClr val="000000"/>
                </a:solidFill>
                <a:latin typeface="Bloc"/>
              </a:rPr>
              <a:t>Google Scholar</a:t>
            </a:r>
          </a:p>
          <a:p>
            <a:pPr marL="892412" indent="-446206" lvl="1">
              <a:lnSpc>
                <a:spcPts val="5786"/>
              </a:lnSpc>
              <a:buFont typeface="Arial"/>
              <a:buChar char="•"/>
            </a:pPr>
            <a:r>
              <a:rPr lang="en-US" sz="4133">
                <a:solidFill>
                  <a:srgbClr val="000000"/>
                </a:solidFill>
                <a:latin typeface="Bloc"/>
              </a:rPr>
              <a:t>Scopus</a:t>
            </a:r>
          </a:p>
          <a:p>
            <a:pPr marL="892412" indent="-446206" lvl="1">
              <a:lnSpc>
                <a:spcPts val="5786"/>
              </a:lnSpc>
              <a:buFont typeface="Arial"/>
              <a:buChar char="•"/>
            </a:pPr>
            <a:r>
              <a:rPr lang="en-US" sz="4133">
                <a:solidFill>
                  <a:srgbClr val="000000"/>
                </a:solidFill>
                <a:latin typeface="Bloc"/>
              </a:rPr>
              <a:t>SpringerLink</a:t>
            </a:r>
          </a:p>
          <a:p>
            <a:pPr marL="892412" indent="-446206" lvl="1">
              <a:lnSpc>
                <a:spcPts val="5786"/>
              </a:lnSpc>
              <a:buFont typeface="Arial"/>
              <a:buChar char="•"/>
            </a:pPr>
            <a:r>
              <a:rPr lang="en-US" sz="4133">
                <a:solidFill>
                  <a:srgbClr val="000000"/>
                </a:solidFill>
                <a:latin typeface="Bloc"/>
              </a:rPr>
              <a:t>Mendeley</a:t>
            </a:r>
          </a:p>
          <a:p>
            <a:pPr marL="892412" indent="-446206" lvl="1">
              <a:lnSpc>
                <a:spcPts val="5786"/>
              </a:lnSpc>
              <a:buFont typeface="Arial"/>
              <a:buChar char="•"/>
            </a:pPr>
            <a:r>
              <a:rPr lang="en-US" sz="4133">
                <a:solidFill>
                  <a:srgbClr val="000000"/>
                </a:solidFill>
                <a:latin typeface="Bloc"/>
              </a:rPr>
              <a:t>Stuttgart Database</a:t>
            </a:r>
          </a:p>
          <a:p>
            <a:pPr marL="892412" indent="-446206" lvl="1">
              <a:lnSpc>
                <a:spcPts val="5786"/>
              </a:lnSpc>
              <a:buFont typeface="Arial"/>
              <a:buChar char="•"/>
            </a:pPr>
            <a:r>
              <a:rPr lang="en-US" sz="4133">
                <a:solidFill>
                  <a:srgbClr val="000000"/>
                </a:solidFill>
                <a:latin typeface="Bloc"/>
              </a:rPr>
              <a:t>Semantic Scholar</a:t>
            </a:r>
          </a:p>
          <a:p>
            <a:pPr>
              <a:lnSpc>
                <a:spcPts val="5646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DAF2pwNqYW8</dc:identifier>
  <dcterms:modified xsi:type="dcterms:W3CDTF">2011-08-01T06:04:30Z</dcterms:modified>
  <cp:revision>1</cp:revision>
  <dc:title>Mavi Kırmızı ve Turuncu Izgaralı İngilizce Testi Sunum</dc:title>
</cp:coreProperties>
</file>