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258" r:id="rId3"/>
    <p:sldId id="315" r:id="rId4"/>
    <p:sldId id="284" r:id="rId5"/>
    <p:sldId id="259" r:id="rId6"/>
    <p:sldId id="290" r:id="rId7"/>
    <p:sldId id="291" r:id="rId8"/>
    <p:sldId id="260" r:id="rId9"/>
    <p:sldId id="285" r:id="rId10"/>
    <p:sldId id="287" r:id="rId11"/>
    <p:sldId id="288" r:id="rId12"/>
    <p:sldId id="289"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8" r:id="rId26"/>
    <p:sldId id="309" r:id="rId27"/>
    <p:sldId id="310" r:id="rId28"/>
    <p:sldId id="312" r:id="rId29"/>
    <p:sldId id="313" r:id="rId30"/>
    <p:sldId id="305" r:id="rId31"/>
    <p:sldId id="324" r:id="rId32"/>
    <p:sldId id="318" r:id="rId33"/>
    <p:sldId id="323" r:id="rId34"/>
    <p:sldId id="319" r:id="rId35"/>
    <p:sldId id="321" r:id="rId36"/>
    <p:sldId id="306" r:id="rId37"/>
    <p:sldId id="325" r:id="rId38"/>
    <p:sldId id="326" r:id="rId39"/>
    <p:sldId id="328" r:id="rId40"/>
    <p:sldId id="327" r:id="rId41"/>
    <p:sldId id="329" r:id="rId42"/>
    <p:sldId id="307" r:id="rId43"/>
    <p:sldId id="330" r:id="rId44"/>
    <p:sldId id="311" r:id="rId45"/>
    <p:sldId id="331" r:id="rId46"/>
    <p:sldId id="332" r:id="rId47"/>
    <p:sldId id="333" r:id="rId48"/>
    <p:sldId id="334" r:id="rId49"/>
    <p:sldId id="336" r:id="rId50"/>
    <p:sldId id="335"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2896A-F544-41BF-AD02-C6D7CF3507A8}" v="4667" dt="2023-01-06T14:14:28.514"/>
    <p1510:client id="{71C47500-2B16-4A45-A550-AB0450346541}" v="13" dt="2023-01-06T10:14:20.784"/>
    <p1510:client id="{A7A41989-1A34-4AE6-9233-9E67ADEDDC91}" v="494" dt="2023-01-06T11:21:32.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102" y="-7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35955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13.01.2023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13.01.2023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4.tmp"/></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package" Target="../embeddings/Microsoft_Excel_Worksheet3.xlsx"/><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3062377"/>
            <a:ext cx="8001000" cy="1207382"/>
          </a:xfrm>
          <a:prstGeom prst="rect">
            <a:avLst/>
          </a:prstGeom>
        </p:spPr>
        <p:txBody>
          <a:bodyPr vert="horz" wrap="square" lIns="0" tIns="12065" rIns="0" bIns="0" rtlCol="0">
            <a:spAutoFit/>
          </a:bodyPr>
          <a:lstStyle/>
          <a:p>
            <a:pPr algn="ctr">
              <a:lnSpc>
                <a:spcPct val="100000"/>
              </a:lnSpc>
              <a:spcBef>
                <a:spcPts val="95"/>
              </a:spcBef>
            </a:pPr>
            <a:r>
              <a:rPr lang="tr-TR" sz="2800" b="1" spc="-10" dirty="0" smtClean="0">
                <a:latin typeface="Segoe UI" panose="020B0502040204020203" pitchFamily="34" charset="0"/>
                <a:cs typeface="Segoe UI" panose="020B0502040204020203" pitchFamily="34" charset="0"/>
              </a:rPr>
              <a:t>CİZRE</a:t>
            </a:r>
            <a:r>
              <a:rPr lang="tr-TR" sz="2800" dirty="0">
                <a:latin typeface="Segoe UI" panose="020B0502040204020203" pitchFamily="34" charset="0"/>
                <a:cs typeface="Segoe UI" panose="020B0502040204020203" pitchFamily="34" charset="0"/>
              </a:rPr>
              <a:t> </a:t>
            </a:r>
            <a:r>
              <a:rPr sz="2800" b="1" spc="-5" dirty="0" smtClean="0">
                <a:latin typeface="Segoe UI" panose="020B0502040204020203" pitchFamily="34" charset="0"/>
                <a:cs typeface="Segoe UI" panose="020B0502040204020203" pitchFamily="34" charset="0"/>
              </a:rPr>
              <a:t>İL</a:t>
            </a:r>
            <a:r>
              <a:rPr lang="tr-TR" sz="2800" b="1" spc="-5" dirty="0" smtClean="0">
                <a:latin typeface="Segoe UI" panose="020B0502040204020203" pitchFamily="34" charset="0"/>
                <a:cs typeface="Segoe UI" panose="020B0502040204020203" pitchFamily="34" charset="0"/>
              </a:rPr>
              <a:t>ÇE</a:t>
            </a:r>
            <a:r>
              <a:rPr sz="2800" b="1" spc="-50" dirty="0" smtClean="0">
                <a:latin typeface="Segoe UI" panose="020B0502040204020203" pitchFamily="34" charset="0"/>
                <a:cs typeface="Segoe UI" panose="020B0502040204020203" pitchFamily="34" charset="0"/>
              </a:rPr>
              <a:t> </a:t>
            </a:r>
            <a:r>
              <a:rPr sz="2800" b="1" spc="-5" dirty="0">
                <a:latin typeface="Segoe UI" panose="020B0502040204020203" pitchFamily="34" charset="0"/>
                <a:cs typeface="Segoe UI" panose="020B0502040204020203" pitchFamily="34" charset="0"/>
              </a:rPr>
              <a:t>MİLLİ</a:t>
            </a:r>
            <a:r>
              <a:rPr sz="2800" b="1" dirty="0">
                <a:latin typeface="Segoe UI" panose="020B0502040204020203" pitchFamily="34" charset="0"/>
                <a:cs typeface="Segoe UI" panose="020B0502040204020203" pitchFamily="34" charset="0"/>
              </a:rPr>
              <a:t> </a:t>
            </a:r>
            <a:r>
              <a:rPr sz="2800" b="1" spc="-5" dirty="0">
                <a:latin typeface="Segoe UI" panose="020B0502040204020203" pitchFamily="34" charset="0"/>
                <a:cs typeface="Segoe UI" panose="020B0502040204020203" pitchFamily="34" charset="0"/>
              </a:rPr>
              <a:t>EĞİTİM</a:t>
            </a:r>
            <a:r>
              <a:rPr sz="2800" b="1" spc="15" dirty="0">
                <a:latin typeface="Segoe UI" panose="020B0502040204020203" pitchFamily="34" charset="0"/>
                <a:cs typeface="Segoe UI" panose="020B0502040204020203" pitchFamily="34" charset="0"/>
              </a:rPr>
              <a:t> </a:t>
            </a:r>
            <a:r>
              <a:rPr sz="2800" b="1" spc="-5" dirty="0" smtClean="0">
                <a:latin typeface="Segoe UI" panose="020B0502040204020203" pitchFamily="34" charset="0"/>
                <a:cs typeface="Segoe UI" panose="020B0502040204020203" pitchFamily="34" charset="0"/>
              </a:rPr>
              <a:t>MÜDÜRLÜĞÜ</a:t>
            </a:r>
            <a:endParaRPr lang="tr-TR" sz="2800" b="1" spc="-5" dirty="0" smtClean="0">
              <a:latin typeface="Segoe UI" panose="020B0502040204020203" pitchFamily="34" charset="0"/>
              <a:cs typeface="Segoe UI" panose="020B0502040204020203" pitchFamily="34" charset="0"/>
            </a:endParaRPr>
          </a:p>
          <a:p>
            <a:pPr algn="ctr">
              <a:lnSpc>
                <a:spcPct val="100000"/>
              </a:lnSpc>
              <a:spcBef>
                <a:spcPts val="95"/>
              </a:spcBef>
            </a:pPr>
            <a:r>
              <a:rPr lang="tr-TR" sz="2800" spc="-5" dirty="0" smtClean="0">
                <a:latin typeface="Segoe UI" panose="020B0502040204020203" pitchFamily="34" charset="0"/>
                <a:cs typeface="Segoe UI" panose="020B0502040204020203" pitchFamily="34" charset="0"/>
              </a:rPr>
              <a:t>İŞ SAĞLIĞI VE GÜVENLİĞİ BÜROSU</a:t>
            </a:r>
          </a:p>
          <a:p>
            <a:pPr algn="ctr">
              <a:spcBef>
                <a:spcPts val="95"/>
              </a:spcBef>
            </a:pPr>
            <a:r>
              <a:rPr lang="tr-TR" sz="2000" spc="-10" dirty="0" smtClean="0">
                <a:solidFill>
                  <a:srgbClr val="FF0000"/>
                </a:solidFill>
                <a:latin typeface="Segoe UI" panose="020B0502040204020203" pitchFamily="34" charset="0"/>
                <a:cs typeface="Segoe UI" panose="020B0502040204020203" pitchFamily="34" charset="0"/>
              </a:rPr>
              <a:t>İŞ SAĞLIĞI VE GÜVENLİĞİ İŞ VE İŞLEMLERİ</a:t>
            </a:r>
            <a:endParaRPr lang="tr-TR" sz="2000" dirty="0">
              <a:solidFill>
                <a:srgbClr val="FF0000"/>
              </a:solidFill>
              <a:latin typeface="Segoe UI" panose="020B0502040204020203" pitchFamily="34" charset="0"/>
              <a:cs typeface="Segoe UI" panose="020B0502040204020203" pitchFamily="34" charset="0"/>
            </a:endParaRPr>
          </a:p>
        </p:txBody>
      </p:sp>
      <p:sp>
        <p:nvSpPr>
          <p:cNvPr id="4" name="object 3"/>
          <p:cNvSpPr txBox="1"/>
          <p:nvPr/>
        </p:nvSpPr>
        <p:spPr>
          <a:xfrm>
            <a:off x="838200" y="6089072"/>
            <a:ext cx="7543800" cy="517449"/>
          </a:xfrm>
          <a:prstGeom prst="rect">
            <a:avLst/>
          </a:prstGeom>
        </p:spPr>
        <p:txBody>
          <a:bodyPr vert="horz" wrap="square" lIns="0" tIns="12065" rIns="0" bIns="0" rtlCol="0">
            <a:spAutoFit/>
          </a:bodyPr>
          <a:lstStyle/>
          <a:p>
            <a:pPr algn="ctr">
              <a:lnSpc>
                <a:spcPct val="100000"/>
              </a:lnSpc>
              <a:spcBef>
                <a:spcPts val="95"/>
              </a:spcBef>
            </a:pPr>
            <a:r>
              <a:rPr lang="tr-TR" sz="1600" i="1" spc="-10" dirty="0" smtClean="0">
                <a:latin typeface="Segoe UI" panose="020B0502040204020203" pitchFamily="34" charset="0"/>
                <a:cs typeface="Segoe UI" panose="020B0502040204020203" pitchFamily="34" charset="0"/>
              </a:rPr>
              <a:t>Gökhan SÖZERİ</a:t>
            </a:r>
          </a:p>
          <a:p>
            <a:pPr algn="ctr">
              <a:lnSpc>
                <a:spcPct val="100000"/>
              </a:lnSpc>
              <a:spcBef>
                <a:spcPts val="95"/>
              </a:spcBef>
            </a:pPr>
            <a:r>
              <a:rPr lang="tr-TR" sz="1600" i="1" spc="-10" dirty="0" smtClean="0">
                <a:latin typeface="Segoe UI" panose="020B0502040204020203" pitchFamily="34" charset="0"/>
                <a:cs typeface="Segoe UI" panose="020B0502040204020203" pitchFamily="34" charset="0"/>
              </a:rPr>
              <a:t>İş Güvenliği </a:t>
            </a:r>
            <a:r>
              <a:rPr lang="tr-TR" sz="1600" i="1" spc="-10" dirty="0">
                <a:latin typeface="Segoe UI" panose="020B0502040204020203" pitchFamily="34" charset="0"/>
                <a:cs typeface="Segoe UI" panose="020B0502040204020203" pitchFamily="34" charset="0"/>
              </a:rPr>
              <a:t>Uzmanı(145951)/ </a:t>
            </a:r>
            <a:r>
              <a:rPr lang="tr-TR" sz="1600" i="1" spc="-10" dirty="0" smtClean="0">
                <a:latin typeface="Segoe UI" panose="020B0502040204020203" pitchFamily="34" charset="0"/>
                <a:cs typeface="Segoe UI" panose="020B0502040204020203" pitchFamily="34" charset="0"/>
              </a:rPr>
              <a:t>Fizikçi</a:t>
            </a:r>
            <a:r>
              <a:rPr lang="tr-TR" sz="1600" i="1" dirty="0" smtClean="0">
                <a:latin typeface="Segoe UI" panose="020B0502040204020203" pitchFamily="34" charset="0"/>
                <a:cs typeface="Segoe UI" panose="020B0502040204020203" pitchFamily="34" charset="0"/>
              </a:rPr>
              <a:t>/ Öğretmen</a:t>
            </a:r>
            <a:endParaRPr lang="tr-TR" sz="1600" i="1" spc="-10" dirty="0" smtClean="0">
              <a:latin typeface="Segoe UI" panose="020B0502040204020203" pitchFamily="34" charset="0"/>
              <a:cs typeface="Segoe UI" panose="020B0502040204020203" pitchFamily="34" charset="0"/>
            </a:endParaRPr>
          </a:p>
        </p:txBody>
      </p:sp>
      <p:pic>
        <p:nvPicPr>
          <p:cNvPr id="5" name="Resim 6">
            <a:extLst>
              <a:ext uri="{FF2B5EF4-FFF2-40B4-BE49-F238E27FC236}">
                <a16:creationId xmlns:a16="http://schemas.microsoft.com/office/drawing/2014/main" xmlns="" id="{6F2CD932-4FF1-1409-7CF6-7E51D0BF4956}"/>
              </a:ext>
            </a:extLst>
          </p:cNvPr>
          <p:cNvPicPr>
            <a:picLocks noChangeAspect="1"/>
          </p:cNvPicPr>
          <p:nvPr/>
        </p:nvPicPr>
        <p:blipFill>
          <a:blip r:embed="rId2"/>
          <a:stretch>
            <a:fillRect/>
          </a:stretch>
        </p:blipFill>
        <p:spPr>
          <a:xfrm>
            <a:off x="6153022" y="1269116"/>
            <a:ext cx="1771289" cy="1793261"/>
          </a:xfrm>
          <a:prstGeom prst="rect">
            <a:avLst/>
          </a:prstGeom>
        </p:spPr>
      </p:pic>
      <p:pic>
        <p:nvPicPr>
          <p:cNvPr id="6" name="Resim 2">
            <a:extLst>
              <a:ext uri="{FF2B5EF4-FFF2-40B4-BE49-F238E27FC236}">
                <a16:creationId xmlns:a16="http://schemas.microsoft.com/office/drawing/2014/main" xmlns="" id="{7E9624A5-5940-1D1A-58DE-AE539A0176B3}"/>
              </a:ext>
            </a:extLst>
          </p:cNvPr>
          <p:cNvPicPr>
            <a:picLocks noChangeAspect="1"/>
          </p:cNvPicPr>
          <p:nvPr/>
        </p:nvPicPr>
        <p:blipFill>
          <a:blip r:embed="rId3"/>
          <a:stretch>
            <a:fillRect/>
          </a:stretch>
        </p:blipFill>
        <p:spPr>
          <a:xfrm>
            <a:off x="1335027" y="1200105"/>
            <a:ext cx="1821029" cy="1843619"/>
          </a:xfrm>
          <a:prstGeom prst="rect">
            <a:avLst/>
          </a:prstGeom>
        </p:spPr>
      </p:pic>
      <p:grpSp>
        <p:nvGrpSpPr>
          <p:cNvPr id="7" name="object 2"/>
          <p:cNvGrpSpPr/>
          <p:nvPr/>
        </p:nvGrpSpPr>
        <p:grpSpPr>
          <a:xfrm>
            <a:off x="217958" y="94392"/>
            <a:ext cx="8818538" cy="958343"/>
            <a:chOff x="230658" y="107092"/>
            <a:chExt cx="11714480" cy="845175"/>
          </a:xfrm>
        </p:grpSpPr>
        <p:sp>
          <p:nvSpPr>
            <p:cNvPr id="8"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9" name="object 5"/>
            <p:cNvPicPr/>
            <p:nvPr/>
          </p:nvPicPr>
          <p:blipFill>
            <a:blip r:embed="rId4"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sz="2000" i="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1923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en-US">
                <a:ea typeface="+mn-lt"/>
                <a:cs typeface="+mn-lt"/>
              </a:rPr>
              <a:t> </a:t>
            </a:r>
            <a:r>
              <a:rPr lang="en-US" err="1">
                <a:ea typeface="+mn-lt"/>
                <a:cs typeface="+mn-lt"/>
              </a:rPr>
              <a:t>Okul</a:t>
            </a:r>
            <a:r>
              <a:rPr lang="en-US">
                <a:ea typeface="+mn-lt"/>
                <a:cs typeface="+mn-lt"/>
              </a:rPr>
              <a:t>/Kurum </a:t>
            </a:r>
            <a:r>
              <a:rPr lang="en-US" err="1">
                <a:ea typeface="+mn-lt"/>
                <a:cs typeface="+mn-lt"/>
              </a:rPr>
              <a:t>müdürleri</a:t>
            </a:r>
            <a:r>
              <a:rPr lang="en-US">
                <a:ea typeface="+mn-lt"/>
                <a:cs typeface="+mn-lt"/>
              </a:rPr>
              <a:t> </a:t>
            </a:r>
            <a:r>
              <a:rPr lang="en-US" err="1">
                <a:ea typeface="+mn-lt"/>
                <a:cs typeface="+mn-lt"/>
              </a:rPr>
              <a:t>ve</a:t>
            </a:r>
            <a:r>
              <a:rPr lang="en-US">
                <a:ea typeface="+mn-lt"/>
                <a:cs typeface="+mn-lt"/>
              </a:rPr>
              <a:t> risk </a:t>
            </a:r>
            <a:r>
              <a:rPr lang="en-US" err="1">
                <a:ea typeface="+mn-lt"/>
                <a:cs typeface="+mn-lt"/>
              </a:rPr>
              <a:t>değerlendirme</a:t>
            </a:r>
            <a:r>
              <a:rPr lang="en-US">
                <a:ea typeface="+mn-lt"/>
                <a:cs typeface="+mn-lt"/>
              </a:rPr>
              <a:t> </a:t>
            </a:r>
            <a:r>
              <a:rPr lang="en-US" err="1">
                <a:ea typeface="+mn-lt"/>
                <a:cs typeface="+mn-lt"/>
              </a:rPr>
              <a:t>ekibi</a:t>
            </a:r>
            <a:r>
              <a:rPr lang="en-US">
                <a:ea typeface="+mn-lt"/>
                <a:cs typeface="+mn-lt"/>
              </a:rPr>
              <a:t> </a:t>
            </a:r>
            <a:r>
              <a:rPr lang="en-US" err="1">
                <a:ea typeface="+mn-lt"/>
                <a:cs typeface="+mn-lt"/>
              </a:rPr>
              <a:t>birlikte</a:t>
            </a:r>
            <a:r>
              <a:rPr lang="en-US">
                <a:ea typeface="+mn-lt"/>
                <a:cs typeface="+mn-lt"/>
              </a:rPr>
              <a:t> risk </a:t>
            </a:r>
            <a:r>
              <a:rPr lang="en-US" err="1">
                <a:ea typeface="+mn-lt"/>
                <a:cs typeface="+mn-lt"/>
              </a:rPr>
              <a:t>değerlendirme</a:t>
            </a:r>
            <a:r>
              <a:rPr lang="en-US">
                <a:ea typeface="+mn-lt"/>
                <a:cs typeface="+mn-lt"/>
              </a:rPr>
              <a:t> </a:t>
            </a:r>
            <a:r>
              <a:rPr lang="en-US" err="1">
                <a:ea typeface="+mn-lt"/>
                <a:cs typeface="+mn-lt"/>
              </a:rPr>
              <a:t>modülüne</a:t>
            </a:r>
            <a:r>
              <a:rPr lang="en-US">
                <a:ea typeface="+mn-lt"/>
                <a:cs typeface="+mn-lt"/>
              </a:rPr>
              <a:t> </a:t>
            </a:r>
            <a:r>
              <a:rPr lang="en-US" err="1">
                <a:ea typeface="+mn-lt"/>
                <a:cs typeface="+mn-lt"/>
              </a:rPr>
              <a:t>veri</a:t>
            </a:r>
            <a:r>
              <a:rPr lang="en-US">
                <a:ea typeface="+mn-lt"/>
                <a:cs typeface="+mn-lt"/>
              </a:rPr>
              <a:t> </a:t>
            </a:r>
            <a:r>
              <a:rPr lang="en-US" err="1">
                <a:ea typeface="+mn-lt"/>
                <a:cs typeface="+mn-lt"/>
              </a:rPr>
              <a:t>girişi</a:t>
            </a:r>
            <a:r>
              <a:rPr lang="en-US">
                <a:ea typeface="+mn-lt"/>
                <a:cs typeface="+mn-lt"/>
              </a:rPr>
              <a:t> </a:t>
            </a:r>
            <a:r>
              <a:rPr lang="en-US" err="1">
                <a:ea typeface="+mn-lt"/>
                <a:cs typeface="+mn-lt"/>
              </a:rPr>
              <a:t>yapacaklardır</a:t>
            </a:r>
            <a:endParaRPr lang="tr-TR" err="1"/>
          </a:p>
        </p:txBody>
      </p:sp>
      <p:pic>
        <p:nvPicPr>
          <p:cNvPr id="2" name="Resim 2" descr="metin içeren bir resim&#10;&#10;Açıklama otomatik olarak oluşturuldu">
            <a:extLst>
              <a:ext uri="{FF2B5EF4-FFF2-40B4-BE49-F238E27FC236}">
                <a16:creationId xmlns:a16="http://schemas.microsoft.com/office/drawing/2014/main" xmlns="" id="{F2DE9FA0-6E52-6321-B667-D6C776685919}"/>
              </a:ext>
            </a:extLst>
          </p:cNvPr>
          <p:cNvPicPr>
            <a:picLocks noChangeAspect="1"/>
          </p:cNvPicPr>
          <p:nvPr/>
        </p:nvPicPr>
        <p:blipFill>
          <a:blip r:embed="rId3"/>
          <a:stretch>
            <a:fillRect/>
          </a:stretch>
        </p:blipFill>
        <p:spPr>
          <a:xfrm>
            <a:off x="1319213" y="1947644"/>
            <a:ext cx="6969917" cy="4677214"/>
          </a:xfrm>
          <a:prstGeom prst="rect">
            <a:avLst/>
          </a:prstGeom>
        </p:spPr>
      </p:pic>
    </p:spTree>
    <p:extLst>
      <p:ext uri="{BB962C8B-B14F-4D97-AF65-F5344CB8AC3E}">
        <p14:creationId xmlns:p14="http://schemas.microsoft.com/office/powerpoint/2010/main" val="180775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923330"/>
          </a:xfrm>
          <a:prstGeom prst="rect">
            <a:avLst/>
          </a:prstGeom>
        </p:spPr>
        <p:txBody>
          <a:bodyPr wrap="square" lIns="91440" tIns="45720" rIns="91440" bIns="45720" anchor="t">
            <a:spAutoFit/>
          </a:bodyPr>
          <a:lstStyle/>
          <a:p>
            <a:r>
              <a:rPr lang="tr-TR">
                <a:ea typeface="+mn-lt"/>
                <a:cs typeface="+mn-lt"/>
              </a:rPr>
              <a:t>İşyerlerinde Acil Durumlar hakkında yönetmelik çıktısı alınır, yönetmelikte belirtilen hususlar, İl Milli Eğitim Müdürlüğü sitesinde bulunan kaynaklardan faydalanarak Acil Durum Eylem Planı dosyası hazırlanır.</a:t>
            </a:r>
            <a:endParaRPr lang="tr-TR"/>
          </a:p>
        </p:txBody>
      </p:sp>
      <p:pic>
        <p:nvPicPr>
          <p:cNvPr id="2" name="Resim 2" descr="metin içeren bir resim&#10;&#10;Açıklama otomatik olarak oluşturuldu">
            <a:extLst>
              <a:ext uri="{FF2B5EF4-FFF2-40B4-BE49-F238E27FC236}">
                <a16:creationId xmlns:a16="http://schemas.microsoft.com/office/drawing/2014/main" xmlns="" id="{17675676-334B-462F-2601-938AD8228002}"/>
              </a:ext>
            </a:extLst>
          </p:cNvPr>
          <p:cNvPicPr>
            <a:picLocks noChangeAspect="1"/>
          </p:cNvPicPr>
          <p:nvPr/>
        </p:nvPicPr>
        <p:blipFill>
          <a:blip r:embed="rId3"/>
          <a:stretch>
            <a:fillRect/>
          </a:stretch>
        </p:blipFill>
        <p:spPr>
          <a:xfrm>
            <a:off x="592932" y="2207419"/>
            <a:ext cx="7958136" cy="4002880"/>
          </a:xfrm>
          <a:prstGeom prst="rect">
            <a:avLst/>
          </a:prstGeom>
        </p:spPr>
      </p:pic>
      <p:sp>
        <p:nvSpPr>
          <p:cNvPr id="3" name="Oval 2">
            <a:extLst>
              <a:ext uri="{FF2B5EF4-FFF2-40B4-BE49-F238E27FC236}">
                <a16:creationId xmlns:a16="http://schemas.microsoft.com/office/drawing/2014/main" xmlns="" id="{1E545547-104D-0AA4-A9D0-31D71A49D3C6}"/>
              </a:ext>
            </a:extLst>
          </p:cNvPr>
          <p:cNvSpPr/>
          <p:nvPr/>
        </p:nvSpPr>
        <p:spPr>
          <a:xfrm>
            <a:off x="1107281" y="4536280"/>
            <a:ext cx="1952624" cy="4405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a:extLst>
              <a:ext uri="{FF2B5EF4-FFF2-40B4-BE49-F238E27FC236}">
                <a16:creationId xmlns:a16="http://schemas.microsoft.com/office/drawing/2014/main" xmlns="" id="{52143041-F89F-15F4-5328-2D47DBC57479}"/>
              </a:ext>
            </a:extLst>
          </p:cNvPr>
          <p:cNvSpPr/>
          <p:nvPr/>
        </p:nvSpPr>
        <p:spPr>
          <a:xfrm>
            <a:off x="1190624" y="3940968"/>
            <a:ext cx="964406" cy="4405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0775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a:ea typeface="+mn-lt"/>
                <a:cs typeface="+mn-lt"/>
              </a:rPr>
              <a:t>Kazancı, temizlik elemanı, şoför gibi çalışanlar için gerekli kişisel koruyucu donanım (KKD) tespit edilir ve temin yoluna gidilir</a:t>
            </a:r>
            <a:endParaRPr lang="tr-TR"/>
          </a:p>
        </p:txBody>
      </p:sp>
      <p:pic>
        <p:nvPicPr>
          <p:cNvPr id="2" name="Resim 2" descr="tablo içeren bir resim&#10;&#10;Açıklama otomatik olarak oluşturuldu">
            <a:extLst>
              <a:ext uri="{FF2B5EF4-FFF2-40B4-BE49-F238E27FC236}">
                <a16:creationId xmlns:a16="http://schemas.microsoft.com/office/drawing/2014/main" xmlns="" id="{A8054B99-BAE0-55E3-70A8-88E88DBB804B}"/>
              </a:ext>
            </a:extLst>
          </p:cNvPr>
          <p:cNvPicPr>
            <a:picLocks noChangeAspect="1"/>
          </p:cNvPicPr>
          <p:nvPr/>
        </p:nvPicPr>
        <p:blipFill>
          <a:blip r:embed="rId3"/>
          <a:stretch>
            <a:fillRect/>
          </a:stretch>
        </p:blipFill>
        <p:spPr>
          <a:xfrm>
            <a:off x="4426744" y="1609118"/>
            <a:ext cx="3576637" cy="5151856"/>
          </a:xfrm>
          <a:prstGeom prst="rect">
            <a:avLst/>
          </a:prstGeom>
        </p:spPr>
      </p:pic>
    </p:spTree>
    <p:extLst>
      <p:ext uri="{BB962C8B-B14F-4D97-AF65-F5344CB8AC3E}">
        <p14:creationId xmlns:p14="http://schemas.microsoft.com/office/powerpoint/2010/main" val="180775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1200329"/>
          </a:xfrm>
          <a:prstGeom prst="rect">
            <a:avLst/>
          </a:prstGeom>
        </p:spPr>
        <p:txBody>
          <a:bodyPr wrap="square" lIns="91440" tIns="45720" rIns="91440" bIns="45720" anchor="t">
            <a:spAutoFit/>
          </a:bodyPr>
          <a:lstStyle/>
          <a:p>
            <a:r>
              <a:rPr lang="tr-TR">
                <a:ea typeface="+mn-lt"/>
                <a:cs typeface="+mn-lt"/>
              </a:rPr>
              <a:t>Kalorifer ateşleyici belgesi olmayanlar Halk Eğitim Merkezi ile iletişime geçerek bu kişilerin eğitim alması ve belge alması sağlanır.</a:t>
            </a:r>
          </a:p>
          <a:p>
            <a:r>
              <a:rPr lang="tr-TR">
                <a:ea typeface="+mn-lt"/>
                <a:cs typeface="+mn-lt"/>
              </a:rPr>
              <a:t>Kantin ve Yemekhane çalışanları için Halk Eğitim Merkezi ile iletişime geçerek bu kişilerin hijyen eğitimi alması ve belge almaları sağlanır.</a:t>
            </a:r>
            <a:endParaRPr lang="tr-TR"/>
          </a:p>
        </p:txBody>
      </p:sp>
      <p:pic>
        <p:nvPicPr>
          <p:cNvPr id="3" name="Resim 6" descr="metin içeren bir resim&#10;&#10;Açıklama otomatik olarak oluşturuldu">
            <a:extLst>
              <a:ext uri="{FF2B5EF4-FFF2-40B4-BE49-F238E27FC236}">
                <a16:creationId xmlns:a16="http://schemas.microsoft.com/office/drawing/2014/main" xmlns="" id="{A641C5A2-516B-9A2A-2EE4-BD97D1EBB3DF}"/>
              </a:ext>
            </a:extLst>
          </p:cNvPr>
          <p:cNvPicPr>
            <a:picLocks noChangeAspect="1"/>
          </p:cNvPicPr>
          <p:nvPr/>
        </p:nvPicPr>
        <p:blipFill>
          <a:blip r:embed="rId3"/>
          <a:stretch>
            <a:fillRect/>
          </a:stretch>
        </p:blipFill>
        <p:spPr>
          <a:xfrm>
            <a:off x="2884098" y="2577257"/>
            <a:ext cx="2743200" cy="3831336"/>
          </a:xfrm>
          <a:prstGeom prst="rect">
            <a:avLst/>
          </a:prstGeom>
        </p:spPr>
      </p:pic>
    </p:spTree>
    <p:extLst>
      <p:ext uri="{BB962C8B-B14F-4D97-AF65-F5344CB8AC3E}">
        <p14:creationId xmlns:p14="http://schemas.microsoft.com/office/powerpoint/2010/main" val="284090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1200329"/>
          </a:xfrm>
          <a:prstGeom prst="rect">
            <a:avLst/>
          </a:prstGeom>
        </p:spPr>
        <p:txBody>
          <a:bodyPr wrap="square" lIns="91440" tIns="45720" rIns="91440" bIns="45720" anchor="t">
            <a:spAutoFit/>
          </a:bodyPr>
          <a:lstStyle/>
          <a:p>
            <a:r>
              <a:rPr lang="tr-TR">
                <a:ea typeface="+mn-lt"/>
                <a:cs typeface="+mn-lt"/>
              </a:rPr>
              <a:t>Yangın tüpleri, yangın uyarı sistemleri kontrolleri yapılır, bakım süresi dolanların bakımı yaptırılır. Gerekli kısımlara yangın işaretleri, Acil durumlar için acil çıkış yönlendirme tabelaları asılır. Acil çıkış kapıları belirlenir. Acil durumlar için güvenli toplanma alanı belirlenir. İşaretlenir. Yılda en az bir defa yangın ve deprem tatbikatı yapılır. </a:t>
            </a:r>
            <a:endParaRPr lang="tr-TR"/>
          </a:p>
        </p:txBody>
      </p:sp>
      <p:pic>
        <p:nvPicPr>
          <p:cNvPr id="2" name="Resim 2">
            <a:extLst>
              <a:ext uri="{FF2B5EF4-FFF2-40B4-BE49-F238E27FC236}">
                <a16:creationId xmlns:a16="http://schemas.microsoft.com/office/drawing/2014/main" xmlns="" id="{06C42271-E8FC-2222-B3B1-1F3BBBFA2197}"/>
              </a:ext>
            </a:extLst>
          </p:cNvPr>
          <p:cNvPicPr>
            <a:picLocks noChangeAspect="1"/>
          </p:cNvPicPr>
          <p:nvPr/>
        </p:nvPicPr>
        <p:blipFill rotWithShape="1">
          <a:blip r:embed="rId3"/>
          <a:srcRect l="95" r="223" b="57812"/>
          <a:stretch/>
        </p:blipFill>
        <p:spPr>
          <a:xfrm>
            <a:off x="1823711" y="2493579"/>
            <a:ext cx="5309892" cy="1605513"/>
          </a:xfrm>
          <a:prstGeom prst="rect">
            <a:avLst/>
          </a:prstGeom>
        </p:spPr>
      </p:pic>
      <p:pic>
        <p:nvPicPr>
          <p:cNvPr id="3" name="Resim 2">
            <a:extLst>
              <a:ext uri="{FF2B5EF4-FFF2-40B4-BE49-F238E27FC236}">
                <a16:creationId xmlns:a16="http://schemas.microsoft.com/office/drawing/2014/main" xmlns="" id="{D051F06D-F342-B556-7A69-7E4ADC57040E}"/>
              </a:ext>
            </a:extLst>
          </p:cNvPr>
          <p:cNvPicPr>
            <a:picLocks noChangeAspect="1"/>
          </p:cNvPicPr>
          <p:nvPr/>
        </p:nvPicPr>
        <p:blipFill rotWithShape="1">
          <a:blip r:embed="rId3"/>
          <a:srcRect t="64375" r="223" b="312"/>
          <a:stretch/>
        </p:blipFill>
        <p:spPr>
          <a:xfrm>
            <a:off x="1863018" y="4466171"/>
            <a:ext cx="5314967" cy="1343874"/>
          </a:xfrm>
          <a:prstGeom prst="rect">
            <a:avLst/>
          </a:prstGeom>
        </p:spPr>
      </p:pic>
    </p:spTree>
    <p:extLst>
      <p:ext uri="{BB962C8B-B14F-4D97-AF65-F5344CB8AC3E}">
        <p14:creationId xmlns:p14="http://schemas.microsoft.com/office/powerpoint/2010/main" val="24015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a:ea typeface="+mn-lt"/>
                <a:cs typeface="+mn-lt"/>
              </a:rPr>
              <a:t>Okullarda İş Sağlığı ve Güvenliği panosu oluşturulur. Gerekli materyallerle donatılır.</a:t>
            </a:r>
            <a:endParaRPr lang="tr-TR"/>
          </a:p>
        </p:txBody>
      </p:sp>
      <p:pic>
        <p:nvPicPr>
          <p:cNvPr id="2" name="Resim 2" descr="metin, duvar, iç mekan içeren bir resim&#10;&#10;Açıklama otomatik olarak oluşturuldu">
            <a:extLst>
              <a:ext uri="{FF2B5EF4-FFF2-40B4-BE49-F238E27FC236}">
                <a16:creationId xmlns:a16="http://schemas.microsoft.com/office/drawing/2014/main" xmlns="" id="{0796BCDA-782F-DA11-5F28-B56FC3882E9F}"/>
              </a:ext>
            </a:extLst>
          </p:cNvPr>
          <p:cNvPicPr>
            <a:picLocks noChangeAspect="1"/>
          </p:cNvPicPr>
          <p:nvPr/>
        </p:nvPicPr>
        <p:blipFill>
          <a:blip r:embed="rId3"/>
          <a:stretch>
            <a:fillRect/>
          </a:stretch>
        </p:blipFill>
        <p:spPr>
          <a:xfrm>
            <a:off x="1307306" y="2190971"/>
            <a:ext cx="6648449" cy="4154841"/>
          </a:xfrm>
          <a:prstGeom prst="rect">
            <a:avLst/>
          </a:prstGeom>
        </p:spPr>
      </p:pic>
    </p:spTree>
    <p:extLst>
      <p:ext uri="{BB962C8B-B14F-4D97-AF65-F5344CB8AC3E}">
        <p14:creationId xmlns:p14="http://schemas.microsoft.com/office/powerpoint/2010/main" val="3937133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a:ea typeface="+mn-lt"/>
                <a:cs typeface="+mn-lt"/>
              </a:rPr>
              <a:t>Belli dönemlerde okulda iş sağlığı ve güvenliği ile ilgili eğitim planlanır, yapılır. Güvenlik kültürü oluşturulması sağlanır. </a:t>
            </a:r>
            <a:endParaRPr lang="tr-TR"/>
          </a:p>
        </p:txBody>
      </p:sp>
      <p:pic>
        <p:nvPicPr>
          <p:cNvPr id="2" name="Resim 2" descr="metin, portakal içeren bir resim&#10;&#10;Açıklama otomatik olarak oluşturuldu">
            <a:extLst>
              <a:ext uri="{FF2B5EF4-FFF2-40B4-BE49-F238E27FC236}">
                <a16:creationId xmlns:a16="http://schemas.microsoft.com/office/drawing/2014/main" xmlns="" id="{2B70BD59-0821-BEB6-C3DC-C45513015D96}"/>
              </a:ext>
            </a:extLst>
          </p:cNvPr>
          <p:cNvPicPr>
            <a:picLocks noChangeAspect="1"/>
          </p:cNvPicPr>
          <p:nvPr/>
        </p:nvPicPr>
        <p:blipFill>
          <a:blip r:embed="rId3"/>
          <a:stretch>
            <a:fillRect/>
          </a:stretch>
        </p:blipFill>
        <p:spPr>
          <a:xfrm>
            <a:off x="1771650" y="2480047"/>
            <a:ext cx="5541167" cy="3410000"/>
          </a:xfrm>
          <a:prstGeom prst="rect">
            <a:avLst/>
          </a:prstGeom>
        </p:spPr>
      </p:pic>
    </p:spTree>
    <p:extLst>
      <p:ext uri="{BB962C8B-B14F-4D97-AF65-F5344CB8AC3E}">
        <p14:creationId xmlns:p14="http://schemas.microsoft.com/office/powerpoint/2010/main" val="39396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416320"/>
          </a:xfrm>
          <a:prstGeom prst="rect">
            <a:avLst/>
          </a:prstGeom>
        </p:spPr>
        <p:txBody>
          <a:bodyPr wrap="square" lIns="91440" tIns="45720" rIns="91440" bIns="45720" anchor="t">
            <a:spAutoFit/>
          </a:bodyPr>
          <a:lstStyle/>
          <a:p>
            <a:r>
              <a:rPr lang="tr-TR" dirty="0">
                <a:ea typeface="+mn-lt"/>
                <a:cs typeface="+mn-lt"/>
              </a:rPr>
              <a:t>Elektrikli ve elektronik tüm cihazlar için çalışma, durdurma, vb. talimat hazırlanır ve yanına veya üzerine etiketlenir.  </a:t>
            </a:r>
          </a:p>
          <a:p>
            <a:endParaRPr lang="tr-TR">
              <a:ea typeface="+mn-lt"/>
              <a:cs typeface="+mn-lt"/>
            </a:endParaRPr>
          </a:p>
          <a:p>
            <a:r>
              <a:rPr lang="tr-TR" dirty="0">
                <a:ea typeface="+mn-lt"/>
                <a:cs typeface="+mn-lt"/>
              </a:rPr>
              <a:t>Makine operasyon noktaları, koruyucuları gözden geçirilir, makine yerleşimleri kontrol edilir</a:t>
            </a:r>
            <a:endParaRPr lang="tr-TR" dirty="0"/>
          </a:p>
          <a:p>
            <a:endParaRPr lang="tr-TR">
              <a:ea typeface="+mn-lt"/>
              <a:cs typeface="+mn-lt"/>
            </a:endParaRPr>
          </a:p>
          <a:p>
            <a:r>
              <a:rPr lang="tr-TR" dirty="0">
                <a:ea typeface="+mn-lt"/>
                <a:cs typeface="+mn-lt"/>
              </a:rPr>
              <a:t>Ofis çalışanları, temizlik işleri, kazan dairesi çalışanı, kantin çalışanı için ayrı ayrı talimatlar hazırlanır</a:t>
            </a:r>
            <a:endParaRPr lang="tr-TR" dirty="0"/>
          </a:p>
          <a:p>
            <a:endParaRPr lang="tr-TR">
              <a:ea typeface="+mn-lt"/>
              <a:cs typeface="+mn-lt"/>
            </a:endParaRPr>
          </a:p>
          <a:p>
            <a:r>
              <a:rPr lang="tr-TR" dirty="0">
                <a:ea typeface="+mn-lt"/>
                <a:cs typeface="+mn-lt"/>
              </a:rPr>
              <a:t>Temel İş Sağlığı ve Güvenliği eğitimini almayan çalışanlar tespit edilir. Eğitim almaları sağlanır</a:t>
            </a:r>
          </a:p>
          <a:p>
            <a:endParaRPr lang="tr-TR">
              <a:cs typeface="Calibri"/>
            </a:endParaRPr>
          </a:p>
          <a:p>
            <a:r>
              <a:rPr lang="tr-TR" dirty="0">
                <a:ea typeface="+mn-lt"/>
                <a:cs typeface="+mn-lt"/>
              </a:rPr>
              <a:t> İş Sağlığı ve güvenliği iş ve yazışmaları için Kalın bir klasör içinde 8-9 dosya ya da ince 8-9 klasör hazırlanır. Hangi konular ile ilgili olacakları üzerlerine yazılır.</a:t>
            </a:r>
          </a:p>
        </p:txBody>
      </p:sp>
    </p:spTree>
    <p:extLst>
      <p:ext uri="{BB962C8B-B14F-4D97-AF65-F5344CB8AC3E}">
        <p14:creationId xmlns:p14="http://schemas.microsoft.com/office/powerpoint/2010/main" val="287463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2862322"/>
          </a:xfrm>
          <a:prstGeom prst="rect">
            <a:avLst/>
          </a:prstGeom>
        </p:spPr>
        <p:txBody>
          <a:bodyPr wrap="square" lIns="91440" tIns="45720" rIns="91440" bIns="45720" anchor="t">
            <a:spAutoFit/>
          </a:bodyPr>
          <a:lstStyle/>
          <a:p>
            <a:r>
              <a:rPr lang="tr-TR">
                <a:ea typeface="+mn-lt"/>
                <a:cs typeface="+mn-lt"/>
              </a:rPr>
              <a:t>Elektrik, Su ve Gaz tesisatları kontrol edilecektir.</a:t>
            </a:r>
          </a:p>
          <a:p>
            <a:endParaRPr lang="tr-TR">
              <a:cs typeface="Calibri"/>
            </a:endParaRPr>
          </a:p>
          <a:p>
            <a:r>
              <a:rPr lang="tr-TR">
                <a:ea typeface="+mn-lt"/>
                <a:cs typeface="+mn-lt"/>
              </a:rPr>
              <a:t>Tüm kazaların kayıtları tutulacaktır. (Herhangi bir yaralanma olmasa dahi…) </a:t>
            </a:r>
          </a:p>
          <a:p>
            <a:endParaRPr lang="tr-TR">
              <a:ea typeface="+mn-lt"/>
              <a:cs typeface="+mn-lt"/>
            </a:endParaRPr>
          </a:p>
          <a:p>
            <a:r>
              <a:rPr lang="tr-TR">
                <a:ea typeface="+mn-lt"/>
                <a:cs typeface="+mn-lt"/>
              </a:rPr>
              <a:t>Meslek liselerindeki öğrencilere gerekli Kişisel Koruyucu Donanım almaları zorunlu hale getirilecektir.</a:t>
            </a:r>
          </a:p>
          <a:p>
            <a:endParaRPr lang="tr-TR">
              <a:cs typeface="Calibri"/>
            </a:endParaRPr>
          </a:p>
          <a:p>
            <a:r>
              <a:rPr lang="tr-TR">
                <a:ea typeface="+mn-lt"/>
                <a:cs typeface="+mn-lt"/>
              </a:rPr>
              <a:t>Öğrenci ve öğretmenlerin kan grupları öğrenilir, listelenir, dosyaya eklenir. Öğrencilerin kan grubunun </a:t>
            </a:r>
            <a:r>
              <a:rPr lang="tr-TR" err="1">
                <a:ea typeface="+mn-lt"/>
                <a:cs typeface="+mn-lt"/>
              </a:rPr>
              <a:t>eokula</a:t>
            </a:r>
            <a:r>
              <a:rPr lang="tr-TR">
                <a:ea typeface="+mn-lt"/>
                <a:cs typeface="+mn-lt"/>
              </a:rPr>
              <a:t> işlenmesi sağlanır. Meslek liselerindeki öğrencilerin önlük ve baretlerine kan grupları yazılır</a:t>
            </a:r>
          </a:p>
        </p:txBody>
      </p:sp>
    </p:spTree>
    <p:extLst>
      <p:ext uri="{BB962C8B-B14F-4D97-AF65-F5344CB8AC3E}">
        <p14:creationId xmlns:p14="http://schemas.microsoft.com/office/powerpoint/2010/main" val="289813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923330"/>
          </a:xfrm>
          <a:prstGeom prst="rect">
            <a:avLst/>
          </a:prstGeom>
        </p:spPr>
        <p:txBody>
          <a:bodyPr wrap="square" lIns="91440" tIns="45720" rIns="91440" bIns="45720" anchor="t">
            <a:spAutoFit/>
          </a:bodyPr>
          <a:lstStyle/>
          <a:p>
            <a:r>
              <a:rPr lang="tr-TR">
                <a:ea typeface="+mn-lt"/>
                <a:cs typeface="+mn-lt"/>
              </a:rPr>
              <a:t>Okuldaki merdiven, Pencere gibi kısımlara ayrı bir önem verilecektir.</a:t>
            </a:r>
          </a:p>
          <a:p>
            <a:endParaRPr lang="tr-TR">
              <a:ea typeface="+mn-lt"/>
              <a:cs typeface="+mn-lt"/>
            </a:endParaRPr>
          </a:p>
          <a:p>
            <a:endParaRPr lang="tr-TR">
              <a:ea typeface="+mn-lt"/>
              <a:cs typeface="+mn-lt"/>
            </a:endParaRPr>
          </a:p>
        </p:txBody>
      </p:sp>
      <p:pic>
        <p:nvPicPr>
          <p:cNvPr id="2" name="Resim 2" descr="madeni eşyalar, kilit, banyo, iç mekan içeren bir resim&#10;&#10;Açıklama otomatik olarak oluşturuldu">
            <a:extLst>
              <a:ext uri="{FF2B5EF4-FFF2-40B4-BE49-F238E27FC236}">
                <a16:creationId xmlns:a16="http://schemas.microsoft.com/office/drawing/2014/main" xmlns="" id="{B6718898-9116-91C7-064E-DB1F7D3AB54D}"/>
              </a:ext>
            </a:extLst>
          </p:cNvPr>
          <p:cNvPicPr>
            <a:picLocks noChangeAspect="1"/>
          </p:cNvPicPr>
          <p:nvPr/>
        </p:nvPicPr>
        <p:blipFill>
          <a:blip r:embed="rId3"/>
          <a:stretch>
            <a:fillRect/>
          </a:stretch>
        </p:blipFill>
        <p:spPr>
          <a:xfrm>
            <a:off x="5824537" y="2195512"/>
            <a:ext cx="3221831" cy="2097881"/>
          </a:xfrm>
          <a:prstGeom prst="rect">
            <a:avLst/>
          </a:prstGeom>
        </p:spPr>
      </p:pic>
      <p:pic>
        <p:nvPicPr>
          <p:cNvPr id="7" name="Resim 8" descr="iç mekan, döşenmiş içeren bir resim&#10;&#10;Açıklama otomatik olarak oluşturuldu">
            <a:extLst>
              <a:ext uri="{FF2B5EF4-FFF2-40B4-BE49-F238E27FC236}">
                <a16:creationId xmlns:a16="http://schemas.microsoft.com/office/drawing/2014/main" xmlns="" id="{B2AC4BFF-2320-A2A4-B4DF-0C3616624D0D}"/>
              </a:ext>
            </a:extLst>
          </p:cNvPr>
          <p:cNvPicPr>
            <a:picLocks noChangeAspect="1"/>
          </p:cNvPicPr>
          <p:nvPr/>
        </p:nvPicPr>
        <p:blipFill>
          <a:blip r:embed="rId4"/>
          <a:stretch>
            <a:fillRect/>
          </a:stretch>
        </p:blipFill>
        <p:spPr>
          <a:xfrm>
            <a:off x="759619" y="2198209"/>
            <a:ext cx="4207667" cy="4330863"/>
          </a:xfrm>
          <a:prstGeom prst="rect">
            <a:avLst/>
          </a:prstGeom>
        </p:spPr>
      </p:pic>
    </p:spTree>
    <p:extLst>
      <p:ext uri="{BB962C8B-B14F-4D97-AF65-F5344CB8AC3E}">
        <p14:creationId xmlns:p14="http://schemas.microsoft.com/office/powerpoint/2010/main" val="152275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2" name="Dikdörtgen 1"/>
          <p:cNvSpPr/>
          <p:nvPr/>
        </p:nvSpPr>
        <p:spPr>
          <a:xfrm>
            <a:off x="217958" y="1092855"/>
            <a:ext cx="8818538" cy="646331"/>
          </a:xfrm>
          <a:prstGeom prst="rect">
            <a:avLst/>
          </a:prstGeom>
        </p:spPr>
        <p:txBody>
          <a:bodyPr wrap="square" lIns="91440" tIns="45720" rIns="91440" bIns="45720" anchor="t">
            <a:spAutoFit/>
          </a:bodyPr>
          <a:lstStyle/>
          <a:p>
            <a:r>
              <a:rPr lang="tr-TR" dirty="0">
                <a:latin typeface="Segoe UI"/>
                <a:cs typeface="Segoe UI"/>
              </a:rPr>
              <a:t>6331 sayılı İş Sağlığı ve Güvenliği Kanununun çıktısı alınıp, okunacak her sayfası paraflanacak ve İSG dosyasına konulacak</a:t>
            </a:r>
            <a:endParaRPr lang="tr-TR" dirty="0"/>
          </a:p>
        </p:txBody>
      </p:sp>
      <p:pic>
        <p:nvPicPr>
          <p:cNvPr id="7" name="Resim 7" descr="metin içeren bir resim&#10;&#10;Açıklama otomatik olarak oluşturuldu">
            <a:extLst>
              <a:ext uri="{FF2B5EF4-FFF2-40B4-BE49-F238E27FC236}">
                <a16:creationId xmlns:a16="http://schemas.microsoft.com/office/drawing/2014/main" xmlns="" id="{987040E5-C6F2-1579-47AA-CDB9533EEC3D}"/>
              </a:ext>
            </a:extLst>
          </p:cNvPr>
          <p:cNvPicPr>
            <a:picLocks noChangeAspect="1"/>
          </p:cNvPicPr>
          <p:nvPr/>
        </p:nvPicPr>
        <p:blipFill>
          <a:blip r:embed="rId3"/>
          <a:stretch>
            <a:fillRect/>
          </a:stretch>
        </p:blipFill>
        <p:spPr>
          <a:xfrm>
            <a:off x="1843087" y="1737806"/>
            <a:ext cx="5398291" cy="4834947"/>
          </a:xfrm>
          <a:prstGeom prst="rect">
            <a:avLst/>
          </a:prstGeom>
        </p:spPr>
      </p:pic>
    </p:spTree>
    <p:extLst>
      <p:ext uri="{BB962C8B-B14F-4D97-AF65-F5344CB8AC3E}">
        <p14:creationId xmlns:p14="http://schemas.microsoft.com/office/powerpoint/2010/main" val="3107650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970318"/>
          </a:xfrm>
          <a:prstGeom prst="rect">
            <a:avLst/>
          </a:prstGeom>
        </p:spPr>
        <p:txBody>
          <a:bodyPr wrap="square" lIns="91440" tIns="45720" rIns="91440" bIns="45720" anchor="t">
            <a:spAutoFit/>
          </a:bodyPr>
          <a:lstStyle/>
          <a:p>
            <a:r>
              <a:rPr lang="tr-TR">
                <a:ea typeface="+mn-lt"/>
                <a:cs typeface="+mn-lt"/>
              </a:rPr>
              <a:t>Kimya laboratuvarlarında bulunan kimyasalların kontrolü yapılacak, etiketsiz olanlar imha yoluna gidilecek, özellikleri yazmayan malzemelerin özellikleri üzerlerine etiketlenecektir. Öğrencilerin doğrudan kimyasallara ulaşımı engellenecektir. </a:t>
            </a: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cs typeface="Calibri"/>
            </a:endParaRPr>
          </a:p>
        </p:txBody>
      </p:sp>
      <p:pic>
        <p:nvPicPr>
          <p:cNvPr id="2" name="Resim 2">
            <a:extLst>
              <a:ext uri="{FF2B5EF4-FFF2-40B4-BE49-F238E27FC236}">
                <a16:creationId xmlns:a16="http://schemas.microsoft.com/office/drawing/2014/main" xmlns="" id="{B2EFC2AF-B9AB-4C19-BE1E-39ADE9F890F1}"/>
              </a:ext>
            </a:extLst>
          </p:cNvPr>
          <p:cNvPicPr>
            <a:picLocks noChangeAspect="1"/>
          </p:cNvPicPr>
          <p:nvPr/>
        </p:nvPicPr>
        <p:blipFill>
          <a:blip r:embed="rId3"/>
          <a:stretch>
            <a:fillRect/>
          </a:stretch>
        </p:blipFill>
        <p:spPr>
          <a:xfrm>
            <a:off x="1902619" y="2293584"/>
            <a:ext cx="5505448" cy="4247267"/>
          </a:xfrm>
          <a:prstGeom prst="rect">
            <a:avLst/>
          </a:prstGeom>
        </p:spPr>
      </p:pic>
    </p:spTree>
    <p:extLst>
      <p:ext uri="{BB962C8B-B14F-4D97-AF65-F5344CB8AC3E}">
        <p14:creationId xmlns:p14="http://schemas.microsoft.com/office/powerpoint/2010/main" val="2964341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metin içeren bir resim&#10;&#10;Açıklama otomatik olarak oluşturuldu">
            <a:extLst>
              <a:ext uri="{FF2B5EF4-FFF2-40B4-BE49-F238E27FC236}">
                <a16:creationId xmlns:a16="http://schemas.microsoft.com/office/drawing/2014/main" xmlns="" id="{3B8F56C6-CAF1-6C0D-2AA4-28A1B55EF892}"/>
              </a:ext>
            </a:extLst>
          </p:cNvPr>
          <p:cNvPicPr>
            <a:picLocks noChangeAspect="1"/>
          </p:cNvPicPr>
          <p:nvPr/>
        </p:nvPicPr>
        <p:blipFill>
          <a:blip r:embed="rId2"/>
          <a:stretch>
            <a:fillRect/>
          </a:stretch>
        </p:blipFill>
        <p:spPr>
          <a:xfrm>
            <a:off x="4402931" y="151901"/>
            <a:ext cx="4362449" cy="6185103"/>
          </a:xfrm>
          <a:prstGeom prst="rect">
            <a:avLst/>
          </a:prstGeom>
        </p:spPr>
      </p:pic>
      <p:grpSp>
        <p:nvGrpSpPr>
          <p:cNvPr id="4" name="object 2"/>
          <p:cNvGrpSpPr/>
          <p:nvPr/>
        </p:nvGrpSpPr>
        <p:grpSpPr>
          <a:xfrm>
            <a:off x="217705" y="94392"/>
            <a:ext cx="4187261" cy="958343"/>
            <a:chOff x="230018" y="107092"/>
            <a:chExt cx="1171512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3" cstate="print"/>
            <a:stretch>
              <a:fillRect/>
            </a:stretch>
          </p:blipFill>
          <p:spPr>
            <a:xfrm>
              <a:off x="230018" y="172999"/>
              <a:ext cx="1850938" cy="704760"/>
            </a:xfrm>
            <a:prstGeom prst="rect">
              <a:avLst/>
            </a:prstGeom>
          </p:spPr>
        </p:pic>
      </p:grpSp>
      <p:sp>
        <p:nvSpPr>
          <p:cNvPr id="10" name="object 6"/>
          <p:cNvSpPr txBox="1"/>
          <p:nvPr/>
        </p:nvSpPr>
        <p:spPr>
          <a:xfrm>
            <a:off x="728986" y="415856"/>
            <a:ext cx="3875882" cy="318929"/>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17487" y="1124744"/>
            <a:ext cx="1793851" cy="7017306"/>
          </a:xfrm>
          <a:prstGeom prst="rect">
            <a:avLst/>
          </a:prstGeom>
        </p:spPr>
        <p:txBody>
          <a:bodyPr wrap="square" lIns="91440" tIns="45720" rIns="91440" bIns="45720" anchor="t">
            <a:spAutoFit/>
          </a:bodyPr>
          <a:lstStyle/>
          <a:p>
            <a:r>
              <a:rPr lang="tr-TR">
                <a:ea typeface="+mn-lt"/>
                <a:cs typeface="+mn-lt"/>
              </a:rPr>
              <a:t>Laboratuvar kuralları, Bahçe kuralları, Sınıf kuralları, Genel Okul kuralları için afişler ilgili kısımlara asılacaktır. </a:t>
            </a:r>
            <a:endParaRPr lang="en-US">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p>
        </p:txBody>
      </p:sp>
    </p:spTree>
    <p:extLst>
      <p:ext uri="{BB962C8B-B14F-4D97-AF65-F5344CB8AC3E}">
        <p14:creationId xmlns:p14="http://schemas.microsoft.com/office/powerpoint/2010/main" val="2536582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a:ea typeface="+mn-lt"/>
                <a:cs typeface="+mn-lt"/>
              </a:rPr>
              <a:t>Dış alanlar ve çevre düzenlemesi incelenecektir. Gerekli trafik işaretleri, yol çalışmaları için kurum ve kuruluşlara bildirimde bulunulacaktır.</a:t>
            </a:r>
            <a:endParaRPr lang="tr-TR"/>
          </a:p>
        </p:txBody>
      </p:sp>
      <p:pic>
        <p:nvPicPr>
          <p:cNvPr id="2" name="Resim 2" descr="metin, kişi, insanlar içeren bir resim&#10;&#10;Açıklama otomatik olarak oluşturuldu">
            <a:extLst>
              <a:ext uri="{FF2B5EF4-FFF2-40B4-BE49-F238E27FC236}">
                <a16:creationId xmlns:a16="http://schemas.microsoft.com/office/drawing/2014/main" xmlns="" id="{BD8A57D9-FA35-58B9-2B44-C5A5E689D9E5}"/>
              </a:ext>
            </a:extLst>
          </p:cNvPr>
          <p:cNvPicPr>
            <a:picLocks noChangeAspect="1"/>
          </p:cNvPicPr>
          <p:nvPr/>
        </p:nvPicPr>
        <p:blipFill>
          <a:blip r:embed="rId3"/>
          <a:stretch>
            <a:fillRect/>
          </a:stretch>
        </p:blipFill>
        <p:spPr>
          <a:xfrm>
            <a:off x="1402556" y="2450030"/>
            <a:ext cx="6196012" cy="2588972"/>
          </a:xfrm>
          <a:prstGeom prst="rect">
            <a:avLst/>
          </a:prstGeom>
        </p:spPr>
      </p:pic>
    </p:spTree>
    <p:extLst>
      <p:ext uri="{BB962C8B-B14F-4D97-AF65-F5344CB8AC3E}">
        <p14:creationId xmlns:p14="http://schemas.microsoft.com/office/powerpoint/2010/main" val="354071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a:ea typeface="+mn-lt"/>
                <a:cs typeface="+mn-lt"/>
              </a:rPr>
              <a:t>Olması durumunda basınçlı tüpler için bir alan oluşturulacak ve güvenliği alınacaktır.</a:t>
            </a:r>
            <a:endParaRPr lang="tr-TR"/>
          </a:p>
        </p:txBody>
      </p:sp>
      <p:pic>
        <p:nvPicPr>
          <p:cNvPr id="2" name="Resim 2" descr="açık hava, kaldırım kenarı içeren bir resim&#10;&#10;Açıklama otomatik olarak oluşturuldu">
            <a:extLst>
              <a:ext uri="{FF2B5EF4-FFF2-40B4-BE49-F238E27FC236}">
                <a16:creationId xmlns:a16="http://schemas.microsoft.com/office/drawing/2014/main" xmlns="" id="{6BCECE17-E202-DE28-D834-408E8999BFCE}"/>
              </a:ext>
            </a:extLst>
          </p:cNvPr>
          <p:cNvPicPr>
            <a:picLocks noChangeAspect="1"/>
          </p:cNvPicPr>
          <p:nvPr/>
        </p:nvPicPr>
        <p:blipFill>
          <a:blip r:embed="rId3"/>
          <a:stretch>
            <a:fillRect/>
          </a:stretch>
        </p:blipFill>
        <p:spPr>
          <a:xfrm>
            <a:off x="2521744" y="2298192"/>
            <a:ext cx="4410074" cy="4249959"/>
          </a:xfrm>
          <a:prstGeom prst="rect">
            <a:avLst/>
          </a:prstGeom>
        </p:spPr>
      </p:pic>
    </p:spTree>
    <p:extLst>
      <p:ext uri="{BB962C8B-B14F-4D97-AF65-F5344CB8AC3E}">
        <p14:creationId xmlns:p14="http://schemas.microsoft.com/office/powerpoint/2010/main" val="418914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a:ea typeface="+mn-lt"/>
                <a:cs typeface="+mn-lt"/>
              </a:rPr>
              <a:t>Mevsim şartlarına göre gerekli önlemler alınacaktır.</a:t>
            </a:r>
            <a:endParaRPr lang="tr-TR"/>
          </a:p>
        </p:txBody>
      </p:sp>
      <p:pic>
        <p:nvPicPr>
          <p:cNvPr id="2" name="Resim 2" descr="açık hava, gök içeren bir resim&#10;&#10;Açıklama otomatik olarak oluşturuldu">
            <a:extLst>
              <a:ext uri="{FF2B5EF4-FFF2-40B4-BE49-F238E27FC236}">
                <a16:creationId xmlns:a16="http://schemas.microsoft.com/office/drawing/2014/main" xmlns="" id="{A4CC6112-EB06-8A7E-D30B-8D3012FFDC15}"/>
              </a:ext>
            </a:extLst>
          </p:cNvPr>
          <p:cNvPicPr>
            <a:picLocks noChangeAspect="1"/>
          </p:cNvPicPr>
          <p:nvPr/>
        </p:nvPicPr>
        <p:blipFill>
          <a:blip r:embed="rId3"/>
          <a:stretch>
            <a:fillRect/>
          </a:stretch>
        </p:blipFill>
        <p:spPr>
          <a:xfrm>
            <a:off x="1378744" y="2263917"/>
            <a:ext cx="6660355" cy="3627946"/>
          </a:xfrm>
          <a:prstGeom prst="rect">
            <a:avLst/>
          </a:prstGeom>
        </p:spPr>
      </p:pic>
    </p:spTree>
    <p:extLst>
      <p:ext uri="{BB962C8B-B14F-4D97-AF65-F5344CB8AC3E}">
        <p14:creationId xmlns:p14="http://schemas.microsoft.com/office/powerpoint/2010/main" val="346216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5078313"/>
          </a:xfrm>
          <a:prstGeom prst="rect">
            <a:avLst/>
          </a:prstGeom>
        </p:spPr>
        <p:txBody>
          <a:bodyPr wrap="square" lIns="91440" tIns="45720" rIns="91440" bIns="45720" anchor="t">
            <a:spAutoFit/>
          </a:bodyPr>
          <a:lstStyle/>
          <a:p>
            <a:r>
              <a:rPr lang="tr-TR">
                <a:ea typeface="+mn-lt"/>
                <a:cs typeface="+mn-lt"/>
              </a:rPr>
              <a:t>Okul projesi, elektrik projesi ve diğer projeler İSG dosyasında bulunacaktır.</a:t>
            </a: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endParaRPr lang="tr-TR">
              <a:ea typeface="+mn-lt"/>
              <a:cs typeface="+mn-lt"/>
            </a:endParaRPr>
          </a:p>
          <a:p>
            <a:r>
              <a:rPr lang="tr-TR">
                <a:ea typeface="+mn-lt"/>
                <a:cs typeface="+mn-lt"/>
              </a:rPr>
              <a:t>Okul saatleri dışında okul kullanılıyor mu? Kullanan kişiler İSG konusunda bilgilendirilecektir.</a:t>
            </a:r>
            <a:endParaRPr lang="tr-TR">
              <a:cs typeface="Calibri"/>
            </a:endParaRPr>
          </a:p>
        </p:txBody>
      </p:sp>
      <p:pic>
        <p:nvPicPr>
          <p:cNvPr id="7" name="Resim 8">
            <a:extLst>
              <a:ext uri="{FF2B5EF4-FFF2-40B4-BE49-F238E27FC236}">
                <a16:creationId xmlns:a16="http://schemas.microsoft.com/office/drawing/2014/main" xmlns="" id="{FC8A71EB-62BB-560C-5E16-67C081CBCBC2}"/>
              </a:ext>
            </a:extLst>
          </p:cNvPr>
          <p:cNvPicPr>
            <a:picLocks noChangeAspect="1"/>
          </p:cNvPicPr>
          <p:nvPr/>
        </p:nvPicPr>
        <p:blipFill>
          <a:blip r:embed="rId3"/>
          <a:stretch>
            <a:fillRect/>
          </a:stretch>
        </p:blipFill>
        <p:spPr>
          <a:xfrm>
            <a:off x="962026" y="1604863"/>
            <a:ext cx="7124698" cy="3600650"/>
          </a:xfrm>
          <a:prstGeom prst="rect">
            <a:avLst/>
          </a:prstGeom>
        </p:spPr>
      </p:pic>
    </p:spTree>
    <p:extLst>
      <p:ext uri="{BB962C8B-B14F-4D97-AF65-F5344CB8AC3E}">
        <p14:creationId xmlns:p14="http://schemas.microsoft.com/office/powerpoint/2010/main" val="3648172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a:ea typeface="+mn-lt"/>
                <a:cs typeface="+mn-lt"/>
              </a:rPr>
              <a:t>Okulda kullanılan içme suyunun analizi yapılacak.</a:t>
            </a:r>
            <a:endParaRPr lang="tr-TR"/>
          </a:p>
        </p:txBody>
      </p:sp>
      <p:pic>
        <p:nvPicPr>
          <p:cNvPr id="3" name="Resim 6" descr="bardak, kap, cam içeren bir resim&#10;&#10;Açıklama otomatik olarak oluşturuldu">
            <a:extLst>
              <a:ext uri="{FF2B5EF4-FFF2-40B4-BE49-F238E27FC236}">
                <a16:creationId xmlns:a16="http://schemas.microsoft.com/office/drawing/2014/main" xmlns="" id="{AF1C8023-4734-CC9C-9A11-8EDBE03C8A8C}"/>
              </a:ext>
            </a:extLst>
          </p:cNvPr>
          <p:cNvPicPr>
            <a:picLocks noChangeAspect="1"/>
          </p:cNvPicPr>
          <p:nvPr/>
        </p:nvPicPr>
        <p:blipFill>
          <a:blip r:embed="rId3"/>
          <a:stretch>
            <a:fillRect/>
          </a:stretch>
        </p:blipFill>
        <p:spPr>
          <a:xfrm>
            <a:off x="2712244" y="2233613"/>
            <a:ext cx="3362324" cy="2783681"/>
          </a:xfrm>
          <a:prstGeom prst="rect">
            <a:avLst/>
          </a:prstGeom>
        </p:spPr>
      </p:pic>
    </p:spTree>
    <p:extLst>
      <p:ext uri="{BB962C8B-B14F-4D97-AF65-F5344CB8AC3E}">
        <p14:creationId xmlns:p14="http://schemas.microsoft.com/office/powerpoint/2010/main" val="86991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a:ea typeface="+mn-lt"/>
                <a:cs typeface="+mn-lt"/>
              </a:rPr>
              <a:t>Okulda bulunan kantin denetim raporları aylık olarak İSG dosyasına eklenecek ve kantinde yasak olan eşya ve yiyeceklerin denetimi takip edilecektir</a:t>
            </a:r>
            <a:endParaRPr lang="tr-TR"/>
          </a:p>
        </p:txBody>
      </p:sp>
      <p:pic>
        <p:nvPicPr>
          <p:cNvPr id="2" name="Resim 2" descr="tablo içeren bir resim&#10;&#10;Açıklama otomatik olarak oluşturuldu">
            <a:extLst>
              <a:ext uri="{FF2B5EF4-FFF2-40B4-BE49-F238E27FC236}">
                <a16:creationId xmlns:a16="http://schemas.microsoft.com/office/drawing/2014/main" xmlns="" id="{EAF60C20-B515-55F1-8186-06CB677CD517}"/>
              </a:ext>
            </a:extLst>
          </p:cNvPr>
          <p:cNvPicPr>
            <a:picLocks noChangeAspect="1"/>
          </p:cNvPicPr>
          <p:nvPr/>
        </p:nvPicPr>
        <p:blipFill>
          <a:blip r:embed="rId3"/>
          <a:stretch>
            <a:fillRect/>
          </a:stretch>
        </p:blipFill>
        <p:spPr>
          <a:xfrm>
            <a:off x="1140619" y="1710512"/>
            <a:ext cx="6767512" cy="4770478"/>
          </a:xfrm>
          <a:prstGeom prst="rect">
            <a:avLst/>
          </a:prstGeom>
        </p:spPr>
      </p:pic>
    </p:spTree>
    <p:extLst>
      <p:ext uri="{BB962C8B-B14F-4D97-AF65-F5344CB8AC3E}">
        <p14:creationId xmlns:p14="http://schemas.microsoft.com/office/powerpoint/2010/main" val="2767519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923330"/>
          </a:xfrm>
          <a:prstGeom prst="rect">
            <a:avLst/>
          </a:prstGeom>
        </p:spPr>
        <p:txBody>
          <a:bodyPr wrap="square" lIns="91440" tIns="45720" rIns="91440" bIns="45720" anchor="t">
            <a:spAutoFit/>
          </a:bodyPr>
          <a:lstStyle/>
          <a:p>
            <a:r>
              <a:rPr lang="tr-TR" dirty="0">
                <a:ea typeface="+mn-lt"/>
                <a:cs typeface="+mn-lt"/>
              </a:rPr>
              <a:t>Tüm okul/ kurumların Sıfır Atık Bilgi Sistemine kayıt olması zorunludur</a:t>
            </a:r>
          </a:p>
          <a:p>
            <a:pPr marL="342900" lvl="1" indent="-342900">
              <a:buAutoNum type="arabicParenR"/>
            </a:pPr>
            <a:r>
              <a:rPr lang="tr-TR" dirty="0">
                <a:cs typeface="Calibri"/>
              </a:rPr>
              <a:t>https://ecbs.cevre.gov.tr  adresinden okul/kurum yetkilisi T.C. No ve e-devlet şifresi ile sisteme kayıt olacaktır.</a:t>
            </a:r>
          </a:p>
        </p:txBody>
      </p:sp>
      <p:pic>
        <p:nvPicPr>
          <p:cNvPr id="2" name="Resim 2">
            <a:extLst>
              <a:ext uri="{FF2B5EF4-FFF2-40B4-BE49-F238E27FC236}">
                <a16:creationId xmlns:a16="http://schemas.microsoft.com/office/drawing/2014/main" xmlns="" id="{EA6434D3-D3B5-BC5D-0BE9-DFE518EAFC08}"/>
              </a:ext>
            </a:extLst>
          </p:cNvPr>
          <p:cNvPicPr>
            <a:picLocks noChangeAspect="1"/>
          </p:cNvPicPr>
          <p:nvPr/>
        </p:nvPicPr>
        <p:blipFill>
          <a:blip r:embed="rId3"/>
          <a:stretch>
            <a:fillRect/>
          </a:stretch>
        </p:blipFill>
        <p:spPr>
          <a:xfrm>
            <a:off x="569119" y="2362665"/>
            <a:ext cx="8374855" cy="3918608"/>
          </a:xfrm>
          <a:prstGeom prst="rect">
            <a:avLst/>
          </a:prstGeom>
        </p:spPr>
      </p:pic>
    </p:spTree>
    <p:extLst>
      <p:ext uri="{BB962C8B-B14F-4D97-AF65-F5344CB8AC3E}">
        <p14:creationId xmlns:p14="http://schemas.microsoft.com/office/powerpoint/2010/main" val="2510492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a:ea typeface="+mn-lt"/>
                <a:cs typeface="+mn-lt"/>
              </a:rPr>
              <a:t>2)</a:t>
            </a:r>
            <a:endParaRPr lang="tr-TR"/>
          </a:p>
        </p:txBody>
      </p:sp>
      <p:pic>
        <p:nvPicPr>
          <p:cNvPr id="3" name="Resim 6">
            <a:extLst>
              <a:ext uri="{FF2B5EF4-FFF2-40B4-BE49-F238E27FC236}">
                <a16:creationId xmlns:a16="http://schemas.microsoft.com/office/drawing/2014/main" xmlns="" id="{3CC99052-1337-C3FA-6619-A7D16E84749E}"/>
              </a:ext>
            </a:extLst>
          </p:cNvPr>
          <p:cNvPicPr>
            <a:picLocks noChangeAspect="1"/>
          </p:cNvPicPr>
          <p:nvPr/>
        </p:nvPicPr>
        <p:blipFill>
          <a:blip r:embed="rId3"/>
          <a:stretch>
            <a:fillRect/>
          </a:stretch>
        </p:blipFill>
        <p:spPr>
          <a:xfrm>
            <a:off x="438151" y="1667449"/>
            <a:ext cx="8505824" cy="4070787"/>
          </a:xfrm>
          <a:prstGeom prst="rect">
            <a:avLst/>
          </a:prstGeom>
        </p:spPr>
      </p:pic>
    </p:spTree>
    <p:extLst>
      <p:ext uri="{BB962C8B-B14F-4D97-AF65-F5344CB8AC3E}">
        <p14:creationId xmlns:p14="http://schemas.microsoft.com/office/powerpoint/2010/main" val="327944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2" name="Dikdörtgen 1"/>
          <p:cNvSpPr/>
          <p:nvPr/>
        </p:nvSpPr>
        <p:spPr>
          <a:xfrm>
            <a:off x="217958" y="1092855"/>
            <a:ext cx="8818538" cy="646331"/>
          </a:xfrm>
          <a:prstGeom prst="rect">
            <a:avLst/>
          </a:prstGeom>
        </p:spPr>
        <p:txBody>
          <a:bodyPr wrap="square">
            <a:spAutoFit/>
          </a:bodyPr>
          <a:lstStyle/>
          <a:p>
            <a:r>
              <a:rPr lang="tr-TR">
                <a:latin typeface="Segoe UI" panose="020B0502040204020203" pitchFamily="34" charset="0"/>
                <a:cs typeface="Segoe UI" panose="020B0502040204020203" pitchFamily="34" charset="0"/>
              </a:rPr>
              <a:t>İl Milli Eğitim Müdürlüğü web sayfasında bulunan İç yönergenin okul/ kuruma uyarlanarak çıktısı alınacak</a:t>
            </a:r>
          </a:p>
        </p:txBody>
      </p:sp>
      <p:pic>
        <p:nvPicPr>
          <p:cNvPr id="3" name="Resim 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701" y="1739186"/>
            <a:ext cx="6009052" cy="4845569"/>
          </a:xfrm>
          <a:prstGeom prst="rect">
            <a:avLst/>
          </a:prstGeom>
        </p:spPr>
      </p:pic>
    </p:spTree>
    <p:extLst>
      <p:ext uri="{BB962C8B-B14F-4D97-AF65-F5344CB8AC3E}">
        <p14:creationId xmlns:p14="http://schemas.microsoft.com/office/powerpoint/2010/main" val="3954726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9" name="Dikdörtgen 8">
            <a:extLst>
              <a:ext uri="{FF2B5EF4-FFF2-40B4-BE49-F238E27FC236}">
                <a16:creationId xmlns:a16="http://schemas.microsoft.com/office/drawing/2014/main" xmlns="" id="{1F14093C-05BA-8143-EFD1-803358EF785C}"/>
              </a:ext>
            </a:extLst>
          </p:cNvPr>
          <p:cNvSpPr/>
          <p:nvPr/>
        </p:nvSpPr>
        <p:spPr>
          <a:xfrm>
            <a:off x="215016" y="1124744"/>
            <a:ext cx="8732049" cy="1754326"/>
          </a:xfrm>
          <a:prstGeom prst="rect">
            <a:avLst/>
          </a:prstGeom>
        </p:spPr>
        <p:txBody>
          <a:bodyPr wrap="square" lIns="91440" tIns="45720" rIns="91440" bIns="45720" anchor="t">
            <a:spAutoFit/>
          </a:bodyPr>
          <a:lstStyle/>
          <a:p>
            <a:r>
              <a:rPr lang="tr-TR" dirty="0">
                <a:ea typeface="+mn-lt"/>
                <a:cs typeface="+mn-lt"/>
              </a:rPr>
              <a:t>3) Okul/ Kurumunuzu ilk defa sisteme tanımlayacak iseniz;</a:t>
            </a:r>
          </a:p>
          <a:p>
            <a:r>
              <a:rPr lang="tr-TR" dirty="0">
                <a:cs typeface="Calibri"/>
              </a:rPr>
              <a:t>Sağ üstte yer alan "Yeni Hesap(Firma, Kurum)" kısmından giriş yapılıp, okul/ kurum vergi kimlik No'su ile sisteme kayıt olunur</a:t>
            </a:r>
          </a:p>
          <a:p>
            <a:endParaRPr lang="tr-TR" dirty="0">
              <a:cs typeface="Calibri"/>
            </a:endParaRPr>
          </a:p>
          <a:p>
            <a:r>
              <a:rPr lang="tr-TR" dirty="0">
                <a:cs typeface="Calibri"/>
              </a:rPr>
              <a:t>E devletten alacağınız görev belgesini bu bölüme yükleyin. Ek belge yazan bölümlerin doldurulmasına gerek yoktur</a:t>
            </a:r>
          </a:p>
        </p:txBody>
      </p:sp>
      <p:pic>
        <p:nvPicPr>
          <p:cNvPr id="12" name="Resim 12">
            <a:extLst>
              <a:ext uri="{FF2B5EF4-FFF2-40B4-BE49-F238E27FC236}">
                <a16:creationId xmlns:a16="http://schemas.microsoft.com/office/drawing/2014/main" xmlns="" id="{8C7681EC-2183-2595-0F49-0329738F6A00}"/>
              </a:ext>
            </a:extLst>
          </p:cNvPr>
          <p:cNvPicPr>
            <a:picLocks noChangeAspect="1"/>
          </p:cNvPicPr>
          <p:nvPr/>
        </p:nvPicPr>
        <p:blipFill>
          <a:blip r:embed="rId3"/>
          <a:stretch>
            <a:fillRect/>
          </a:stretch>
        </p:blipFill>
        <p:spPr>
          <a:xfrm>
            <a:off x="354358" y="3177011"/>
            <a:ext cx="7660255" cy="3512891"/>
          </a:xfrm>
          <a:prstGeom prst="rect">
            <a:avLst/>
          </a:prstGeom>
        </p:spPr>
      </p:pic>
      <p:sp>
        <p:nvSpPr>
          <p:cNvPr id="13" name="Oval 12">
            <a:extLst>
              <a:ext uri="{FF2B5EF4-FFF2-40B4-BE49-F238E27FC236}">
                <a16:creationId xmlns:a16="http://schemas.microsoft.com/office/drawing/2014/main" xmlns="" id="{9E17999D-205A-6B36-391F-5AFDDFCAE10D}"/>
              </a:ext>
            </a:extLst>
          </p:cNvPr>
          <p:cNvSpPr/>
          <p:nvPr/>
        </p:nvSpPr>
        <p:spPr>
          <a:xfrm>
            <a:off x="571501" y="4405313"/>
            <a:ext cx="2536029" cy="1142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Yukarı 13">
            <a:extLst>
              <a:ext uri="{FF2B5EF4-FFF2-40B4-BE49-F238E27FC236}">
                <a16:creationId xmlns:a16="http://schemas.microsoft.com/office/drawing/2014/main" xmlns="" id="{35E452FC-4A00-97FE-D3DE-C985B90E45D6}"/>
              </a:ext>
            </a:extLst>
          </p:cNvPr>
          <p:cNvSpPr/>
          <p:nvPr/>
        </p:nvSpPr>
        <p:spPr>
          <a:xfrm>
            <a:off x="571499" y="2881312"/>
            <a:ext cx="238125" cy="179784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8471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9" name="Dikdörtgen 8">
            <a:extLst>
              <a:ext uri="{FF2B5EF4-FFF2-40B4-BE49-F238E27FC236}">
                <a16:creationId xmlns:a16="http://schemas.microsoft.com/office/drawing/2014/main" xmlns="" id="{1F14093C-05BA-8143-EFD1-803358EF785C}"/>
              </a:ext>
            </a:extLst>
          </p:cNvPr>
          <p:cNvSpPr/>
          <p:nvPr/>
        </p:nvSpPr>
        <p:spPr>
          <a:xfrm>
            <a:off x="215016" y="1124744"/>
            <a:ext cx="8732049" cy="2031325"/>
          </a:xfrm>
          <a:prstGeom prst="rect">
            <a:avLst/>
          </a:prstGeom>
        </p:spPr>
        <p:txBody>
          <a:bodyPr wrap="square" lIns="91440" tIns="45720" rIns="91440" bIns="45720" anchor="t">
            <a:spAutoFit/>
          </a:bodyPr>
          <a:lstStyle/>
          <a:p>
            <a:r>
              <a:rPr lang="tr-TR" dirty="0">
                <a:ea typeface="+mn-lt"/>
                <a:cs typeface="+mn-lt"/>
              </a:rPr>
              <a:t>4) Okul/ Kurumunuz daha önce sisteme tanımlanmış fakat tanımlı yönetici değil iseniz;</a:t>
            </a:r>
            <a:endParaRPr lang="en-US">
              <a:ea typeface="+mn-lt"/>
              <a:cs typeface="+mn-lt"/>
            </a:endParaRPr>
          </a:p>
          <a:p>
            <a:r>
              <a:rPr lang="tr-TR" dirty="0">
                <a:ea typeface="+mn-lt"/>
                <a:cs typeface="+mn-lt"/>
              </a:rPr>
              <a:t>Sağ üstte yer alan "Yetkili Değişiklik Başvurusu" kısmından giriş yapılıp, okul/ kurum vergi kimlik No'su ile sisteme kayıt olunur. </a:t>
            </a:r>
            <a:endParaRPr lang="en-US" dirty="0">
              <a:ea typeface="+mn-lt"/>
              <a:cs typeface="+mn-lt"/>
            </a:endParaRPr>
          </a:p>
          <a:p>
            <a:endParaRPr lang="tr-TR" dirty="0">
              <a:cs typeface="Calibri"/>
            </a:endParaRPr>
          </a:p>
          <a:p>
            <a:r>
              <a:rPr lang="tr-TR" dirty="0">
                <a:ea typeface="+mn-lt"/>
                <a:cs typeface="+mn-lt"/>
              </a:rPr>
              <a:t>E devletten alacağınız görev belgesini bu bölüme yükleyin. Ek belge yazan bölümlerin doldurulmasına gerek yoktur</a:t>
            </a:r>
            <a:endParaRPr lang="tr-TR" dirty="0"/>
          </a:p>
          <a:p>
            <a:endParaRPr lang="tr-TR" dirty="0">
              <a:cs typeface="Calibri"/>
            </a:endParaRPr>
          </a:p>
        </p:txBody>
      </p:sp>
      <p:pic>
        <p:nvPicPr>
          <p:cNvPr id="12" name="Resim 12">
            <a:extLst>
              <a:ext uri="{FF2B5EF4-FFF2-40B4-BE49-F238E27FC236}">
                <a16:creationId xmlns:a16="http://schemas.microsoft.com/office/drawing/2014/main" xmlns="" id="{8C7681EC-2183-2595-0F49-0329738F6A00}"/>
              </a:ext>
            </a:extLst>
          </p:cNvPr>
          <p:cNvPicPr>
            <a:picLocks noChangeAspect="1"/>
          </p:cNvPicPr>
          <p:nvPr/>
        </p:nvPicPr>
        <p:blipFill>
          <a:blip r:embed="rId3"/>
          <a:stretch>
            <a:fillRect/>
          </a:stretch>
        </p:blipFill>
        <p:spPr>
          <a:xfrm>
            <a:off x="354358" y="3177011"/>
            <a:ext cx="7660255" cy="3512891"/>
          </a:xfrm>
          <a:prstGeom prst="rect">
            <a:avLst/>
          </a:prstGeom>
        </p:spPr>
      </p:pic>
      <p:sp>
        <p:nvSpPr>
          <p:cNvPr id="13" name="Oval 12">
            <a:extLst>
              <a:ext uri="{FF2B5EF4-FFF2-40B4-BE49-F238E27FC236}">
                <a16:creationId xmlns:a16="http://schemas.microsoft.com/office/drawing/2014/main" xmlns="" id="{9E17999D-205A-6B36-391F-5AFDDFCAE10D}"/>
              </a:ext>
            </a:extLst>
          </p:cNvPr>
          <p:cNvSpPr/>
          <p:nvPr/>
        </p:nvSpPr>
        <p:spPr>
          <a:xfrm>
            <a:off x="571501" y="4405313"/>
            <a:ext cx="2536029" cy="1142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Yukarı 13">
            <a:extLst>
              <a:ext uri="{FF2B5EF4-FFF2-40B4-BE49-F238E27FC236}">
                <a16:creationId xmlns:a16="http://schemas.microsoft.com/office/drawing/2014/main" xmlns="" id="{35E452FC-4A00-97FE-D3DE-C985B90E45D6}"/>
              </a:ext>
            </a:extLst>
          </p:cNvPr>
          <p:cNvSpPr/>
          <p:nvPr/>
        </p:nvSpPr>
        <p:spPr>
          <a:xfrm>
            <a:off x="571499" y="2881312"/>
            <a:ext cx="238125" cy="179784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63529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dirty="0">
                <a:ea typeface="+mn-lt"/>
                <a:cs typeface="+mn-lt"/>
              </a:rPr>
              <a:t>5) Kayıt sonucunda; Yazıcıdan çıktısını aldığınız belgeyi ıslak imzalayıp Şırnak Çevre ve Şehircilik Müdürlüğüne elden teslim ediniz</a:t>
            </a:r>
            <a:endParaRPr lang="tr-TR" dirty="0">
              <a:cs typeface="Calibri"/>
            </a:endParaRPr>
          </a:p>
        </p:txBody>
      </p:sp>
      <p:pic>
        <p:nvPicPr>
          <p:cNvPr id="7" name="Resim 6">
            <a:extLst>
              <a:ext uri="{FF2B5EF4-FFF2-40B4-BE49-F238E27FC236}">
                <a16:creationId xmlns:a16="http://schemas.microsoft.com/office/drawing/2014/main" xmlns="" id="{266E0CC8-E3F5-11D2-8E2C-7430CBD13005}"/>
              </a:ext>
            </a:extLst>
          </p:cNvPr>
          <p:cNvPicPr>
            <a:picLocks noChangeAspect="1"/>
          </p:cNvPicPr>
          <p:nvPr/>
        </p:nvPicPr>
        <p:blipFill>
          <a:blip r:embed="rId3"/>
          <a:stretch>
            <a:fillRect/>
          </a:stretch>
        </p:blipFill>
        <p:spPr>
          <a:xfrm>
            <a:off x="5007355" y="1633537"/>
            <a:ext cx="3129789" cy="5079206"/>
          </a:xfrm>
          <a:prstGeom prst="rect">
            <a:avLst/>
          </a:prstGeom>
        </p:spPr>
      </p:pic>
    </p:spTree>
    <p:extLst>
      <p:ext uri="{BB962C8B-B14F-4D97-AF65-F5344CB8AC3E}">
        <p14:creationId xmlns:p14="http://schemas.microsoft.com/office/powerpoint/2010/main" val="18381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1477328"/>
          </a:xfrm>
          <a:prstGeom prst="rect">
            <a:avLst/>
          </a:prstGeom>
        </p:spPr>
        <p:txBody>
          <a:bodyPr wrap="square" lIns="91440" tIns="45720" rIns="91440" bIns="45720" anchor="t">
            <a:spAutoFit/>
          </a:bodyPr>
          <a:lstStyle/>
          <a:p>
            <a:r>
              <a:rPr lang="tr-TR" dirty="0">
                <a:ea typeface="+mn-lt"/>
                <a:cs typeface="+mn-lt"/>
              </a:rPr>
              <a:t>6) Şırnak Çevre ve Şehircilik Müdürlüğünün onayı sonucunda sisteminiz aktif hale gelecektir. Bu adımda ise firma olarak tanımlanmış okul/ kurumunuzu sisteme tesis olarak tanımlamanız gerekmektedir.</a:t>
            </a:r>
          </a:p>
          <a:p>
            <a:r>
              <a:rPr lang="tr-TR" dirty="0">
                <a:cs typeface="Calibri"/>
              </a:rPr>
              <a:t>Hesap(Firma, Kurum) bilgileri sekmesinde sağ üstte hesabımı tesise çevir düğmesine tıklanmalıdır</a:t>
            </a:r>
          </a:p>
        </p:txBody>
      </p:sp>
      <p:pic>
        <p:nvPicPr>
          <p:cNvPr id="2" name="Resim 2" descr="metin içeren bir resim&#10;&#10;Açıklama otomatik olarak oluşturuldu">
            <a:extLst>
              <a:ext uri="{FF2B5EF4-FFF2-40B4-BE49-F238E27FC236}">
                <a16:creationId xmlns:a16="http://schemas.microsoft.com/office/drawing/2014/main" xmlns="" id="{F6DA6112-3FE1-BD05-560E-D2E5BDF1BED2}"/>
              </a:ext>
            </a:extLst>
          </p:cNvPr>
          <p:cNvPicPr>
            <a:picLocks noChangeAspect="1"/>
          </p:cNvPicPr>
          <p:nvPr/>
        </p:nvPicPr>
        <p:blipFill>
          <a:blip r:embed="rId3"/>
          <a:stretch>
            <a:fillRect/>
          </a:stretch>
        </p:blipFill>
        <p:spPr>
          <a:xfrm>
            <a:off x="176213" y="2747897"/>
            <a:ext cx="8874918" cy="3719642"/>
          </a:xfrm>
          <a:prstGeom prst="rect">
            <a:avLst/>
          </a:prstGeom>
        </p:spPr>
      </p:pic>
      <p:sp>
        <p:nvSpPr>
          <p:cNvPr id="3" name="Oval 2">
            <a:extLst>
              <a:ext uri="{FF2B5EF4-FFF2-40B4-BE49-F238E27FC236}">
                <a16:creationId xmlns:a16="http://schemas.microsoft.com/office/drawing/2014/main" xmlns="" id="{63EA20FB-D57F-992F-04CC-9800DA2DC5E8}"/>
              </a:ext>
            </a:extLst>
          </p:cNvPr>
          <p:cNvSpPr/>
          <p:nvPr/>
        </p:nvSpPr>
        <p:spPr>
          <a:xfrm>
            <a:off x="2571749" y="3369468"/>
            <a:ext cx="1238249" cy="547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49058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dirty="0">
                <a:ea typeface="+mn-lt"/>
                <a:cs typeface="+mn-lt"/>
              </a:rPr>
              <a:t>7) Artık bundan sonraki girişlerinizde sisteme anasayfa sekmesindeki Tesis girişinden girebilirsiniz. </a:t>
            </a:r>
            <a:endParaRPr lang="tr-TR" dirty="0"/>
          </a:p>
        </p:txBody>
      </p:sp>
      <p:pic>
        <p:nvPicPr>
          <p:cNvPr id="2" name="Resim 2" descr="metin içeren bir resim&#10;&#10;Açıklama otomatik olarak oluşturuldu">
            <a:extLst>
              <a:ext uri="{FF2B5EF4-FFF2-40B4-BE49-F238E27FC236}">
                <a16:creationId xmlns:a16="http://schemas.microsoft.com/office/drawing/2014/main" xmlns="" id="{9F784506-CD19-3C5E-7181-3BF5B4B0D088}"/>
              </a:ext>
            </a:extLst>
          </p:cNvPr>
          <p:cNvPicPr>
            <a:picLocks noChangeAspect="1"/>
          </p:cNvPicPr>
          <p:nvPr/>
        </p:nvPicPr>
        <p:blipFill>
          <a:blip r:embed="rId3"/>
          <a:stretch>
            <a:fillRect/>
          </a:stretch>
        </p:blipFill>
        <p:spPr>
          <a:xfrm>
            <a:off x="235744" y="1715991"/>
            <a:ext cx="8982074" cy="4914296"/>
          </a:xfrm>
          <a:prstGeom prst="rect">
            <a:avLst/>
          </a:prstGeom>
        </p:spPr>
      </p:pic>
      <p:sp>
        <p:nvSpPr>
          <p:cNvPr id="7" name="Oval 6">
            <a:extLst>
              <a:ext uri="{FF2B5EF4-FFF2-40B4-BE49-F238E27FC236}">
                <a16:creationId xmlns:a16="http://schemas.microsoft.com/office/drawing/2014/main" xmlns="" id="{08FF48A1-109A-6812-C1A7-EBA696157A5D}"/>
              </a:ext>
            </a:extLst>
          </p:cNvPr>
          <p:cNvSpPr/>
          <p:nvPr/>
        </p:nvSpPr>
        <p:spPr>
          <a:xfrm>
            <a:off x="7750968" y="5476874"/>
            <a:ext cx="1238249" cy="547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973AAA99-68A1-C6D1-616A-7AA82545E14B}"/>
              </a:ext>
            </a:extLst>
          </p:cNvPr>
          <p:cNvSpPr/>
          <p:nvPr/>
        </p:nvSpPr>
        <p:spPr>
          <a:xfrm>
            <a:off x="1902618" y="3426618"/>
            <a:ext cx="1238249" cy="547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xmlns="" id="{7F66F87E-B0A5-9F14-5B74-E65F99CC5C3A}"/>
              </a:ext>
            </a:extLst>
          </p:cNvPr>
          <p:cNvSpPr/>
          <p:nvPr/>
        </p:nvSpPr>
        <p:spPr>
          <a:xfrm>
            <a:off x="154780" y="2274093"/>
            <a:ext cx="1238249" cy="547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03820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923330"/>
          </a:xfrm>
          <a:prstGeom prst="rect">
            <a:avLst/>
          </a:prstGeom>
        </p:spPr>
        <p:txBody>
          <a:bodyPr wrap="square" lIns="91440" tIns="45720" rIns="91440" bIns="45720" anchor="t">
            <a:spAutoFit/>
          </a:bodyPr>
          <a:lstStyle/>
          <a:p>
            <a:r>
              <a:rPr lang="tr-TR" dirty="0">
                <a:ea typeface="+mn-lt"/>
                <a:cs typeface="+mn-lt"/>
              </a:rPr>
              <a:t>8) Uygulamaya git butonuna tıkladığınızda Sıfır Atık Sayfasına yönlendirileceksiniz.</a:t>
            </a:r>
          </a:p>
          <a:p>
            <a:r>
              <a:rPr lang="tr-TR" dirty="0">
                <a:cs typeface="Calibri"/>
              </a:rPr>
              <a:t>Bu kısımda Üst Birim Vergi ve ÇKN No girişlerini yapmanız gerekir( Merkezde iseniz İl MEM, İlçede iseniz İlçe MEM bilgileri girilecektir)</a:t>
            </a:r>
          </a:p>
        </p:txBody>
      </p:sp>
      <p:pic>
        <p:nvPicPr>
          <p:cNvPr id="2" name="Resim 2">
            <a:extLst>
              <a:ext uri="{FF2B5EF4-FFF2-40B4-BE49-F238E27FC236}">
                <a16:creationId xmlns:a16="http://schemas.microsoft.com/office/drawing/2014/main" xmlns="" id="{AC9E1B2D-FD0E-DC54-CD41-B81318488EEF}"/>
              </a:ext>
            </a:extLst>
          </p:cNvPr>
          <p:cNvPicPr>
            <a:picLocks noChangeAspect="1"/>
          </p:cNvPicPr>
          <p:nvPr/>
        </p:nvPicPr>
        <p:blipFill>
          <a:blip r:embed="rId3"/>
          <a:stretch>
            <a:fillRect/>
          </a:stretch>
        </p:blipFill>
        <p:spPr>
          <a:xfrm>
            <a:off x="45244" y="2622289"/>
            <a:ext cx="9053511" cy="4066109"/>
          </a:xfrm>
          <a:prstGeom prst="rect">
            <a:avLst/>
          </a:prstGeom>
        </p:spPr>
      </p:pic>
      <p:sp>
        <p:nvSpPr>
          <p:cNvPr id="7" name="Oval 6">
            <a:extLst>
              <a:ext uri="{FF2B5EF4-FFF2-40B4-BE49-F238E27FC236}">
                <a16:creationId xmlns:a16="http://schemas.microsoft.com/office/drawing/2014/main" xmlns="" id="{94EB0245-7B1B-CD51-EE14-04AE40796114}"/>
              </a:ext>
            </a:extLst>
          </p:cNvPr>
          <p:cNvSpPr/>
          <p:nvPr/>
        </p:nvSpPr>
        <p:spPr>
          <a:xfrm>
            <a:off x="226218" y="4500562"/>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E0D65553-F0D5-D998-0D02-6C4DF2E098C3}"/>
              </a:ext>
            </a:extLst>
          </p:cNvPr>
          <p:cNvSpPr/>
          <p:nvPr/>
        </p:nvSpPr>
        <p:spPr>
          <a:xfrm>
            <a:off x="5214936" y="3476624"/>
            <a:ext cx="1345404" cy="535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xmlns="" id="{D03A8213-0528-FD7B-6DE0-E0FCF22FF9A2}"/>
              </a:ext>
            </a:extLst>
          </p:cNvPr>
          <p:cNvSpPr/>
          <p:nvPr/>
        </p:nvSpPr>
        <p:spPr>
          <a:xfrm>
            <a:off x="6596060" y="3476624"/>
            <a:ext cx="1345404" cy="535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08445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dirty="0">
                <a:ea typeface="+mn-lt"/>
                <a:cs typeface="+mn-lt"/>
              </a:rPr>
              <a:t>9) Kurum Bilgileri girilecektir</a:t>
            </a:r>
            <a:endParaRPr lang="tr-TR" dirty="0"/>
          </a:p>
        </p:txBody>
      </p:sp>
      <p:pic>
        <p:nvPicPr>
          <p:cNvPr id="2" name="Resim 2">
            <a:extLst>
              <a:ext uri="{FF2B5EF4-FFF2-40B4-BE49-F238E27FC236}">
                <a16:creationId xmlns:a16="http://schemas.microsoft.com/office/drawing/2014/main" xmlns="" id="{6741797A-99E0-CCF2-62ED-B750B883BB89}"/>
              </a:ext>
            </a:extLst>
          </p:cNvPr>
          <p:cNvPicPr>
            <a:picLocks noChangeAspect="1"/>
          </p:cNvPicPr>
          <p:nvPr/>
        </p:nvPicPr>
        <p:blipFill>
          <a:blip r:embed="rId3"/>
          <a:stretch>
            <a:fillRect/>
          </a:stretch>
        </p:blipFill>
        <p:spPr>
          <a:xfrm>
            <a:off x="116682" y="1814651"/>
            <a:ext cx="8541542" cy="4383604"/>
          </a:xfrm>
          <a:prstGeom prst="rect">
            <a:avLst/>
          </a:prstGeom>
        </p:spPr>
      </p:pic>
      <p:sp>
        <p:nvSpPr>
          <p:cNvPr id="7" name="Oval 6">
            <a:extLst>
              <a:ext uri="{FF2B5EF4-FFF2-40B4-BE49-F238E27FC236}">
                <a16:creationId xmlns:a16="http://schemas.microsoft.com/office/drawing/2014/main" xmlns="" id="{E940AB57-AE11-FDF4-7EA9-C7879525FA18}"/>
              </a:ext>
            </a:extLst>
          </p:cNvPr>
          <p:cNvSpPr/>
          <p:nvPr/>
        </p:nvSpPr>
        <p:spPr>
          <a:xfrm>
            <a:off x="214312" y="3167062"/>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35879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dirty="0">
                <a:ea typeface="+mn-lt"/>
                <a:cs typeface="+mn-lt"/>
              </a:rPr>
              <a:t>10) Sıfır Atık Bilgi Sistemine dahil olan Personel Bilgileri girilecektir</a:t>
            </a:r>
            <a:endParaRPr lang="tr-TR" dirty="0"/>
          </a:p>
        </p:txBody>
      </p:sp>
      <p:pic>
        <p:nvPicPr>
          <p:cNvPr id="12" name="Resim 12" descr="tablo içeren bir resim&#10;&#10;Açıklama otomatik olarak oluşturuldu">
            <a:extLst>
              <a:ext uri="{FF2B5EF4-FFF2-40B4-BE49-F238E27FC236}">
                <a16:creationId xmlns:a16="http://schemas.microsoft.com/office/drawing/2014/main" xmlns="" id="{2D61C389-3753-E9E9-4661-FB2DE9C560F3}"/>
              </a:ext>
            </a:extLst>
          </p:cNvPr>
          <p:cNvPicPr>
            <a:picLocks noChangeAspect="1"/>
          </p:cNvPicPr>
          <p:nvPr/>
        </p:nvPicPr>
        <p:blipFill>
          <a:blip r:embed="rId3"/>
          <a:stretch>
            <a:fillRect/>
          </a:stretch>
        </p:blipFill>
        <p:spPr>
          <a:xfrm>
            <a:off x="92869" y="1673950"/>
            <a:ext cx="8720135" cy="5093631"/>
          </a:xfrm>
          <a:prstGeom prst="rect">
            <a:avLst/>
          </a:prstGeom>
        </p:spPr>
      </p:pic>
      <p:sp>
        <p:nvSpPr>
          <p:cNvPr id="14" name="Oval 13">
            <a:extLst>
              <a:ext uri="{FF2B5EF4-FFF2-40B4-BE49-F238E27FC236}">
                <a16:creationId xmlns:a16="http://schemas.microsoft.com/office/drawing/2014/main" xmlns="" id="{065724C1-F9A0-0F44-C381-398911E565A6}"/>
              </a:ext>
            </a:extLst>
          </p:cNvPr>
          <p:cNvSpPr/>
          <p:nvPr/>
        </p:nvSpPr>
        <p:spPr>
          <a:xfrm>
            <a:off x="0" y="3655218"/>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27066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dirty="0">
                <a:ea typeface="+mn-lt"/>
                <a:cs typeface="+mn-lt"/>
              </a:rPr>
              <a:t>11) Yerleştirilen Ekipman ve Eğitim konularında faaliyet girişi yapılacaktır</a:t>
            </a:r>
            <a:endParaRPr lang="tr-TR" dirty="0"/>
          </a:p>
        </p:txBody>
      </p:sp>
      <p:pic>
        <p:nvPicPr>
          <p:cNvPr id="3" name="Resim 6" descr="metin içeren bir resim&#10;&#10;Açıklama otomatik olarak oluşturuldu">
            <a:extLst>
              <a:ext uri="{FF2B5EF4-FFF2-40B4-BE49-F238E27FC236}">
                <a16:creationId xmlns:a16="http://schemas.microsoft.com/office/drawing/2014/main" xmlns="" id="{95AD924B-5443-BB83-9C05-E631A304B0F4}"/>
              </a:ext>
            </a:extLst>
          </p:cNvPr>
          <p:cNvPicPr>
            <a:picLocks noChangeAspect="1"/>
          </p:cNvPicPr>
          <p:nvPr/>
        </p:nvPicPr>
        <p:blipFill>
          <a:blip r:embed="rId3"/>
          <a:stretch>
            <a:fillRect/>
          </a:stretch>
        </p:blipFill>
        <p:spPr>
          <a:xfrm>
            <a:off x="116682" y="1763421"/>
            <a:ext cx="8934449" cy="4033625"/>
          </a:xfrm>
          <a:prstGeom prst="rect">
            <a:avLst/>
          </a:prstGeom>
        </p:spPr>
      </p:pic>
      <p:sp>
        <p:nvSpPr>
          <p:cNvPr id="9" name="Oval 8">
            <a:extLst>
              <a:ext uri="{FF2B5EF4-FFF2-40B4-BE49-F238E27FC236}">
                <a16:creationId xmlns:a16="http://schemas.microsoft.com/office/drawing/2014/main" xmlns="" id="{9A3967CA-8C88-285F-715F-EBF91563FED0}"/>
              </a:ext>
            </a:extLst>
          </p:cNvPr>
          <p:cNvSpPr/>
          <p:nvPr/>
        </p:nvSpPr>
        <p:spPr>
          <a:xfrm>
            <a:off x="71437" y="3274218"/>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a:extLst>
              <a:ext uri="{FF2B5EF4-FFF2-40B4-BE49-F238E27FC236}">
                <a16:creationId xmlns:a16="http://schemas.microsoft.com/office/drawing/2014/main" xmlns="" id="{3FD88A49-28B8-56D5-0F2A-F6A134268286}"/>
              </a:ext>
            </a:extLst>
          </p:cNvPr>
          <p:cNvSpPr/>
          <p:nvPr/>
        </p:nvSpPr>
        <p:spPr>
          <a:xfrm>
            <a:off x="5986462" y="3117056"/>
            <a:ext cx="1643062" cy="976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738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dirty="0">
                <a:ea typeface="+mn-lt"/>
                <a:cs typeface="+mn-lt"/>
              </a:rPr>
              <a:t>12) Belgelendirme kısmından Yeni Başvuru sekmesine tıklanır</a:t>
            </a:r>
            <a:endParaRPr lang="tr-TR" dirty="0"/>
          </a:p>
        </p:txBody>
      </p:sp>
      <p:pic>
        <p:nvPicPr>
          <p:cNvPr id="7" name="Resim 8" descr="tablo içeren bir resim&#10;&#10;Açıklama otomatik olarak oluşturuldu">
            <a:extLst>
              <a:ext uri="{FF2B5EF4-FFF2-40B4-BE49-F238E27FC236}">
                <a16:creationId xmlns:a16="http://schemas.microsoft.com/office/drawing/2014/main" xmlns="" id="{BB2797AD-EB54-4894-B174-88BEA4BAC9D8}"/>
              </a:ext>
            </a:extLst>
          </p:cNvPr>
          <p:cNvPicPr>
            <a:picLocks noChangeAspect="1"/>
          </p:cNvPicPr>
          <p:nvPr/>
        </p:nvPicPr>
        <p:blipFill>
          <a:blip r:embed="rId3"/>
          <a:stretch>
            <a:fillRect/>
          </a:stretch>
        </p:blipFill>
        <p:spPr>
          <a:xfrm>
            <a:off x="164307" y="1491550"/>
            <a:ext cx="8982074" cy="3946339"/>
          </a:xfrm>
          <a:prstGeom prst="rect">
            <a:avLst/>
          </a:prstGeom>
        </p:spPr>
      </p:pic>
      <p:sp>
        <p:nvSpPr>
          <p:cNvPr id="11" name="Oval 10">
            <a:extLst>
              <a:ext uri="{FF2B5EF4-FFF2-40B4-BE49-F238E27FC236}">
                <a16:creationId xmlns:a16="http://schemas.microsoft.com/office/drawing/2014/main" xmlns="" id="{FDB003E7-392C-CC6E-337B-503D034ECC49}"/>
              </a:ext>
            </a:extLst>
          </p:cNvPr>
          <p:cNvSpPr/>
          <p:nvPr/>
        </p:nvSpPr>
        <p:spPr>
          <a:xfrm>
            <a:off x="71437" y="3107531"/>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xmlns="" id="{BDED3E20-1698-E01A-DA05-ABAA54774E9C}"/>
              </a:ext>
            </a:extLst>
          </p:cNvPr>
          <p:cNvSpPr/>
          <p:nvPr/>
        </p:nvSpPr>
        <p:spPr>
          <a:xfrm>
            <a:off x="1666875" y="3667124"/>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1731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2" name="Dikdörtgen 1"/>
          <p:cNvSpPr/>
          <p:nvPr/>
        </p:nvSpPr>
        <p:spPr>
          <a:xfrm>
            <a:off x="200396" y="1074266"/>
            <a:ext cx="8818538" cy="1200329"/>
          </a:xfrm>
          <a:prstGeom prst="rect">
            <a:avLst/>
          </a:prstGeom>
        </p:spPr>
        <p:txBody>
          <a:bodyPr wrap="square" lIns="91440" tIns="45720" rIns="91440" bIns="45720" anchor="t">
            <a:spAutoFit/>
          </a:bodyPr>
          <a:lstStyle/>
          <a:p>
            <a:r>
              <a:rPr lang="tr-TR" dirty="0"/>
              <a:t>Destek elemanları belirlenecektir. (Koordinatör, İlkyardımcı, söndürme ekibi, Kurtarma ekibi, Koruma ekibi, Arama kurtarma ve tahliye ekibi, Haberleşme ekibi, enerji kesme ekibi) Destek elemanlarının görev, yetki ve sorumlulukları belirlenecektir. İletişim bilgileri alınacaktır. </a:t>
            </a:r>
            <a:endParaRPr lang="tr-TR"/>
          </a:p>
          <a:p>
            <a:r>
              <a:rPr lang="tr-TR" dirty="0">
                <a:cs typeface="Calibri"/>
              </a:rPr>
              <a:t>Görevler tebliğ edilip tebligatlar İSG dosyasında tutulacaktır</a:t>
            </a:r>
          </a:p>
        </p:txBody>
      </p:sp>
      <p:pic>
        <p:nvPicPr>
          <p:cNvPr id="3" name="Resim 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05" y="2549575"/>
            <a:ext cx="8336208" cy="4305658"/>
          </a:xfrm>
          <a:prstGeom prst="rect">
            <a:avLst/>
          </a:prstGeom>
        </p:spPr>
      </p:pic>
    </p:spTree>
    <p:extLst>
      <p:ext uri="{BB962C8B-B14F-4D97-AF65-F5344CB8AC3E}">
        <p14:creationId xmlns:p14="http://schemas.microsoft.com/office/powerpoint/2010/main" val="178660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dirty="0">
                <a:ea typeface="+mn-lt"/>
                <a:cs typeface="+mn-lt"/>
              </a:rPr>
              <a:t>13) 9. ve 10. Kısımlara Atık Kumbaralarının fotoğrafı yüklenir ve sağ altta çıkacak olan başvuru butonuna tıklanır</a:t>
            </a:r>
            <a:endParaRPr lang="tr-TR" dirty="0"/>
          </a:p>
        </p:txBody>
      </p:sp>
      <p:pic>
        <p:nvPicPr>
          <p:cNvPr id="2" name="Resim 2" descr="metin içeren bir resim&#10;&#10;Açıklama otomatik olarak oluşturuldu">
            <a:extLst>
              <a:ext uri="{FF2B5EF4-FFF2-40B4-BE49-F238E27FC236}">
                <a16:creationId xmlns:a16="http://schemas.microsoft.com/office/drawing/2014/main" xmlns="" id="{42533AA6-2481-9FBD-895D-B1BACFC8F1E8}"/>
              </a:ext>
            </a:extLst>
          </p:cNvPr>
          <p:cNvPicPr>
            <a:picLocks noChangeAspect="1"/>
          </p:cNvPicPr>
          <p:nvPr/>
        </p:nvPicPr>
        <p:blipFill>
          <a:blip r:embed="rId3"/>
          <a:stretch>
            <a:fillRect/>
          </a:stretch>
        </p:blipFill>
        <p:spPr>
          <a:xfrm>
            <a:off x="223838" y="1900138"/>
            <a:ext cx="8755855" cy="4176911"/>
          </a:xfrm>
          <a:prstGeom prst="rect">
            <a:avLst/>
          </a:prstGeom>
        </p:spPr>
      </p:pic>
      <p:sp>
        <p:nvSpPr>
          <p:cNvPr id="7" name="Oval 6">
            <a:extLst>
              <a:ext uri="{FF2B5EF4-FFF2-40B4-BE49-F238E27FC236}">
                <a16:creationId xmlns:a16="http://schemas.microsoft.com/office/drawing/2014/main" xmlns="" id="{25401206-F92B-DF1E-F0E9-B1419E561A46}"/>
              </a:ext>
            </a:extLst>
          </p:cNvPr>
          <p:cNvSpPr/>
          <p:nvPr/>
        </p:nvSpPr>
        <p:spPr>
          <a:xfrm>
            <a:off x="7358062" y="4976812"/>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BFD2A410-B24D-CB29-0B80-A088A370BA2C}"/>
              </a:ext>
            </a:extLst>
          </p:cNvPr>
          <p:cNvSpPr/>
          <p:nvPr/>
        </p:nvSpPr>
        <p:spPr>
          <a:xfrm>
            <a:off x="7355681" y="4557712"/>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3213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dirty="0">
                <a:ea typeface="+mn-lt"/>
                <a:cs typeface="+mn-lt"/>
              </a:rPr>
              <a:t>14) Belgeniz onaylandığı takdirde İşlem sekmesinin altında yıldız işaretine tıklayıp belgenize ulaşabilirsiniz</a:t>
            </a:r>
            <a:endParaRPr lang="tr-TR" dirty="0"/>
          </a:p>
        </p:txBody>
      </p:sp>
      <p:pic>
        <p:nvPicPr>
          <p:cNvPr id="9" name="Resim 8" descr="tablo içeren bir resim&#10;&#10;Açıklama otomatik olarak oluşturuldu">
            <a:extLst>
              <a:ext uri="{FF2B5EF4-FFF2-40B4-BE49-F238E27FC236}">
                <a16:creationId xmlns:a16="http://schemas.microsoft.com/office/drawing/2014/main" xmlns="" id="{64EC72C0-D1B0-C94A-D8AB-B0099D4CC0AA}"/>
              </a:ext>
            </a:extLst>
          </p:cNvPr>
          <p:cNvPicPr>
            <a:picLocks noChangeAspect="1"/>
          </p:cNvPicPr>
          <p:nvPr/>
        </p:nvPicPr>
        <p:blipFill>
          <a:blip r:embed="rId3"/>
          <a:stretch>
            <a:fillRect/>
          </a:stretch>
        </p:blipFill>
        <p:spPr>
          <a:xfrm>
            <a:off x="140494" y="1860644"/>
            <a:ext cx="8982074" cy="3946339"/>
          </a:xfrm>
          <a:prstGeom prst="rect">
            <a:avLst/>
          </a:prstGeom>
        </p:spPr>
      </p:pic>
      <p:sp>
        <p:nvSpPr>
          <p:cNvPr id="12" name="Oval 11">
            <a:extLst>
              <a:ext uri="{FF2B5EF4-FFF2-40B4-BE49-F238E27FC236}">
                <a16:creationId xmlns:a16="http://schemas.microsoft.com/office/drawing/2014/main" xmlns="" id="{FB98D973-C906-64EC-0211-6EC623D374ED}"/>
              </a:ext>
            </a:extLst>
          </p:cNvPr>
          <p:cNvSpPr/>
          <p:nvPr/>
        </p:nvSpPr>
        <p:spPr>
          <a:xfrm>
            <a:off x="7977187" y="4857750"/>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70399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pic>
        <p:nvPicPr>
          <p:cNvPr id="2" name="Resim 2" descr="metin içeren bir resim&#10;&#10;Açıklama otomatik olarak oluşturuldu">
            <a:extLst>
              <a:ext uri="{FF2B5EF4-FFF2-40B4-BE49-F238E27FC236}">
                <a16:creationId xmlns:a16="http://schemas.microsoft.com/office/drawing/2014/main" xmlns="" id="{30952A25-63DE-DB65-53A9-945921F5CE4A}"/>
              </a:ext>
            </a:extLst>
          </p:cNvPr>
          <p:cNvPicPr>
            <a:picLocks noChangeAspect="1"/>
          </p:cNvPicPr>
          <p:nvPr/>
        </p:nvPicPr>
        <p:blipFill>
          <a:blip r:embed="rId3"/>
          <a:stretch>
            <a:fillRect/>
          </a:stretch>
        </p:blipFill>
        <p:spPr>
          <a:xfrm>
            <a:off x="866776" y="1212705"/>
            <a:ext cx="7720011" cy="5373185"/>
          </a:xfrm>
          <a:prstGeom prst="rect">
            <a:avLst/>
          </a:prstGeom>
        </p:spPr>
      </p:pic>
    </p:spTree>
    <p:extLst>
      <p:ext uri="{BB962C8B-B14F-4D97-AF65-F5344CB8AC3E}">
        <p14:creationId xmlns:p14="http://schemas.microsoft.com/office/powerpoint/2010/main" val="2785418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dirty="0">
                <a:ea typeface="+mn-lt"/>
                <a:cs typeface="+mn-lt"/>
              </a:rPr>
              <a:t>15) Atıklarınızı verdiğiniz firmadan alacağınız makbuzu İSG dosyasında saklamanız ve atıklara dair makbuzda yer alan bilgileri sisteme girmeniz gerekmektedir</a:t>
            </a:r>
            <a:endParaRPr lang="tr-TR" dirty="0"/>
          </a:p>
        </p:txBody>
      </p:sp>
      <p:pic>
        <p:nvPicPr>
          <p:cNvPr id="7" name="Resim 8">
            <a:extLst>
              <a:ext uri="{FF2B5EF4-FFF2-40B4-BE49-F238E27FC236}">
                <a16:creationId xmlns:a16="http://schemas.microsoft.com/office/drawing/2014/main" xmlns="" id="{3FF66929-C16B-84B2-4C82-5EC1AFC46901}"/>
              </a:ext>
            </a:extLst>
          </p:cNvPr>
          <p:cNvPicPr>
            <a:picLocks noChangeAspect="1"/>
          </p:cNvPicPr>
          <p:nvPr/>
        </p:nvPicPr>
        <p:blipFill>
          <a:blip r:embed="rId3"/>
          <a:stretch>
            <a:fillRect/>
          </a:stretch>
        </p:blipFill>
        <p:spPr>
          <a:xfrm>
            <a:off x="164306" y="1839935"/>
            <a:ext cx="8827293" cy="4011568"/>
          </a:xfrm>
          <a:prstGeom prst="rect">
            <a:avLst/>
          </a:prstGeom>
        </p:spPr>
      </p:pic>
      <p:sp>
        <p:nvSpPr>
          <p:cNvPr id="11" name="Oval 10">
            <a:extLst>
              <a:ext uri="{FF2B5EF4-FFF2-40B4-BE49-F238E27FC236}">
                <a16:creationId xmlns:a16="http://schemas.microsoft.com/office/drawing/2014/main" xmlns="" id="{2C827D4B-FEA2-FB4A-85F2-D36CC8649CEF}"/>
              </a:ext>
            </a:extLst>
          </p:cNvPr>
          <p:cNvSpPr/>
          <p:nvPr/>
        </p:nvSpPr>
        <p:spPr>
          <a:xfrm>
            <a:off x="6036468" y="3845719"/>
            <a:ext cx="1166812"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37417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2308324"/>
          </a:xfrm>
          <a:prstGeom prst="rect">
            <a:avLst/>
          </a:prstGeom>
        </p:spPr>
        <p:txBody>
          <a:bodyPr wrap="square" lIns="91440" tIns="45720" rIns="91440" bIns="45720" anchor="t">
            <a:spAutoFit/>
          </a:bodyPr>
          <a:lstStyle/>
          <a:p>
            <a:r>
              <a:rPr lang="tr-TR">
                <a:ea typeface="+mn-lt"/>
                <a:cs typeface="+mn-lt"/>
              </a:rPr>
              <a:t>İlkyardım eğitimi alan personelin ismi panolara asılacaktır.</a:t>
            </a:r>
          </a:p>
          <a:p>
            <a:endParaRPr lang="tr-TR">
              <a:cs typeface="Calibri"/>
            </a:endParaRPr>
          </a:p>
          <a:p>
            <a:endParaRPr lang="tr-TR">
              <a:cs typeface="Calibri"/>
            </a:endParaRPr>
          </a:p>
          <a:p>
            <a:r>
              <a:rPr lang="tr-TR">
                <a:ea typeface="+mn-lt"/>
                <a:cs typeface="+mn-lt"/>
              </a:rPr>
              <a:t>Okuldaki alet ve teçhizat TSE uygun olacaktır ve Okul satın alma komisyonunda İSG kurul üyesi/ İSG den sorumlu kişiler görevli olacaktır.</a:t>
            </a:r>
          </a:p>
          <a:p>
            <a:endParaRPr lang="tr-TR">
              <a:cs typeface="Calibri"/>
            </a:endParaRPr>
          </a:p>
          <a:p>
            <a:r>
              <a:rPr lang="tr-TR">
                <a:ea typeface="+mn-lt"/>
                <a:cs typeface="+mn-lt"/>
              </a:rPr>
              <a:t>Yapılan işlemlerin hepsi kayıt altına alınması gerektiğinden yapılan işlerin tamamının belgelendirilmesi gerekmektedir</a:t>
            </a:r>
            <a:endParaRPr lang="tr-TR"/>
          </a:p>
        </p:txBody>
      </p:sp>
      <p:pic>
        <p:nvPicPr>
          <p:cNvPr id="2" name="Resim 1"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31" y="4233975"/>
            <a:ext cx="2286319" cy="1609950"/>
          </a:xfrm>
          <a:prstGeom prst="rect">
            <a:avLst/>
          </a:prstGeom>
        </p:spPr>
      </p:pic>
      <p:pic>
        <p:nvPicPr>
          <p:cNvPr id="3" name="Resim 2"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6827" y="4138712"/>
            <a:ext cx="2905531" cy="1705213"/>
          </a:xfrm>
          <a:prstGeom prst="rect">
            <a:avLst/>
          </a:prstGeom>
        </p:spPr>
      </p:pic>
    </p:spTree>
    <p:extLst>
      <p:ext uri="{BB962C8B-B14F-4D97-AF65-F5344CB8AC3E}">
        <p14:creationId xmlns:p14="http://schemas.microsoft.com/office/powerpoint/2010/main" val="3173188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dirty="0">
                <a:ea typeface="+mn-lt"/>
                <a:cs typeface="+mn-lt"/>
              </a:rPr>
              <a:t>Artık tüm İSG iş ve işlemleri online olarak </a:t>
            </a:r>
            <a:r>
              <a:rPr lang="tr-TR" dirty="0">
                <a:solidFill>
                  <a:srgbClr val="FF0000"/>
                </a:solidFill>
                <a:ea typeface="+mn-lt"/>
                <a:cs typeface="+mn-lt"/>
              </a:rPr>
              <a:t>http://isgbdenetim.meb.gov.tr</a:t>
            </a:r>
            <a:r>
              <a:rPr lang="tr-TR" dirty="0">
                <a:ea typeface="+mn-lt"/>
                <a:cs typeface="+mn-lt"/>
              </a:rPr>
              <a:t> adresinden yapılacaktır. </a:t>
            </a:r>
            <a:endParaRPr lang="tr-TR" dirty="0">
              <a:cs typeface="Calibri"/>
            </a:endParaRPr>
          </a:p>
        </p:txBody>
      </p:sp>
      <p:pic>
        <p:nvPicPr>
          <p:cNvPr id="2" name="Resim 2">
            <a:extLst>
              <a:ext uri="{FF2B5EF4-FFF2-40B4-BE49-F238E27FC236}">
                <a16:creationId xmlns:a16="http://schemas.microsoft.com/office/drawing/2014/main" xmlns="" id="{BBC4931E-0DA6-DC4C-CF66-BC7E71932FA4}"/>
              </a:ext>
            </a:extLst>
          </p:cNvPr>
          <p:cNvPicPr>
            <a:picLocks noChangeAspect="1"/>
          </p:cNvPicPr>
          <p:nvPr/>
        </p:nvPicPr>
        <p:blipFill>
          <a:blip r:embed="rId3"/>
          <a:stretch>
            <a:fillRect/>
          </a:stretch>
        </p:blipFill>
        <p:spPr>
          <a:xfrm>
            <a:off x="259556" y="2118769"/>
            <a:ext cx="8624886" cy="4513555"/>
          </a:xfrm>
          <a:prstGeom prst="rect">
            <a:avLst/>
          </a:prstGeom>
        </p:spPr>
      </p:pic>
    </p:spTree>
    <p:extLst>
      <p:ext uri="{BB962C8B-B14F-4D97-AF65-F5344CB8AC3E}">
        <p14:creationId xmlns:p14="http://schemas.microsoft.com/office/powerpoint/2010/main" val="3134346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dirty="0">
                <a:ea typeface="+mn-lt"/>
                <a:cs typeface="+mn-lt"/>
              </a:rPr>
              <a:t>Yapacağınız iş ve işlemler bakanlık tarafından izleneceğinden veri girişlerinin zamanında ve kontrollü yapılması önem arz etmektedir</a:t>
            </a:r>
            <a:endParaRPr lang="tr-TR" dirty="0"/>
          </a:p>
        </p:txBody>
      </p:sp>
      <p:pic>
        <p:nvPicPr>
          <p:cNvPr id="2" name="Resim 2">
            <a:extLst>
              <a:ext uri="{FF2B5EF4-FFF2-40B4-BE49-F238E27FC236}">
                <a16:creationId xmlns:a16="http://schemas.microsoft.com/office/drawing/2014/main" xmlns="" id="{94FF5033-6BD8-05B0-0382-58D63AE97475}"/>
              </a:ext>
            </a:extLst>
          </p:cNvPr>
          <p:cNvPicPr>
            <a:picLocks noChangeAspect="1"/>
          </p:cNvPicPr>
          <p:nvPr/>
        </p:nvPicPr>
        <p:blipFill>
          <a:blip r:embed="rId3"/>
          <a:stretch>
            <a:fillRect/>
          </a:stretch>
        </p:blipFill>
        <p:spPr>
          <a:xfrm>
            <a:off x="2952750" y="2328862"/>
            <a:ext cx="3548062" cy="3045618"/>
          </a:xfrm>
          <a:prstGeom prst="rect">
            <a:avLst/>
          </a:prstGeom>
        </p:spPr>
      </p:pic>
    </p:spTree>
    <p:extLst>
      <p:ext uri="{BB962C8B-B14F-4D97-AF65-F5344CB8AC3E}">
        <p14:creationId xmlns:p14="http://schemas.microsoft.com/office/powerpoint/2010/main" val="23205652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369332"/>
          </a:xfrm>
          <a:prstGeom prst="rect">
            <a:avLst/>
          </a:prstGeom>
        </p:spPr>
        <p:txBody>
          <a:bodyPr wrap="square" lIns="91440" tIns="45720" rIns="91440" bIns="45720" anchor="t">
            <a:spAutoFit/>
          </a:bodyPr>
          <a:lstStyle/>
          <a:p>
            <a:r>
              <a:rPr lang="tr-TR" dirty="0">
                <a:ea typeface="+mn-lt"/>
                <a:cs typeface="+mn-lt"/>
              </a:rPr>
              <a:t>Okul/ Kurumunuza ait genel bilgi girişi yapılmalı ve güncel tutulmalıdır</a:t>
            </a:r>
            <a:endParaRPr lang="tr-TR" dirty="0"/>
          </a:p>
        </p:txBody>
      </p:sp>
      <p:pic>
        <p:nvPicPr>
          <p:cNvPr id="3" name="Resim 6">
            <a:extLst>
              <a:ext uri="{FF2B5EF4-FFF2-40B4-BE49-F238E27FC236}">
                <a16:creationId xmlns:a16="http://schemas.microsoft.com/office/drawing/2014/main" xmlns="" id="{0B7774DA-9EF5-6D27-64D5-6BC8BADDB1EF}"/>
              </a:ext>
            </a:extLst>
          </p:cNvPr>
          <p:cNvPicPr>
            <a:picLocks noChangeAspect="1"/>
          </p:cNvPicPr>
          <p:nvPr/>
        </p:nvPicPr>
        <p:blipFill>
          <a:blip r:embed="rId3"/>
          <a:stretch>
            <a:fillRect/>
          </a:stretch>
        </p:blipFill>
        <p:spPr>
          <a:xfrm>
            <a:off x="92869" y="1527230"/>
            <a:ext cx="8958261" cy="3791632"/>
          </a:xfrm>
          <a:prstGeom prst="rect">
            <a:avLst/>
          </a:prstGeom>
        </p:spPr>
      </p:pic>
      <p:sp>
        <p:nvSpPr>
          <p:cNvPr id="13" name="Ok: Bükülü 12">
            <a:extLst>
              <a:ext uri="{FF2B5EF4-FFF2-40B4-BE49-F238E27FC236}">
                <a16:creationId xmlns:a16="http://schemas.microsoft.com/office/drawing/2014/main" xmlns="" id="{BA73A104-AE6C-135D-9378-21175731397B}"/>
              </a:ext>
            </a:extLst>
          </p:cNvPr>
          <p:cNvSpPr/>
          <p:nvPr/>
        </p:nvSpPr>
        <p:spPr>
          <a:xfrm flipH="1">
            <a:off x="7203280" y="1250154"/>
            <a:ext cx="440532" cy="2238376"/>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5501148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1217612" y="1112838"/>
            <a:ext cx="5818164" cy="369332"/>
          </a:xfrm>
          <a:prstGeom prst="rect">
            <a:avLst/>
          </a:prstGeom>
        </p:spPr>
        <p:txBody>
          <a:bodyPr wrap="square" lIns="91440" tIns="45720" rIns="91440" bIns="45720" anchor="t">
            <a:spAutoFit/>
          </a:bodyPr>
          <a:lstStyle/>
          <a:p>
            <a:r>
              <a:rPr lang="tr-TR" dirty="0">
                <a:ea typeface="+mn-lt"/>
                <a:cs typeface="+mn-lt"/>
              </a:rPr>
              <a:t>Sembolüne tıklandığında açılan ekrandaki bilgiler girilmelidir</a:t>
            </a:r>
            <a:endParaRPr lang="tr-TR" dirty="0">
              <a:cs typeface="Calibri"/>
            </a:endParaRPr>
          </a:p>
        </p:txBody>
      </p:sp>
      <p:pic>
        <p:nvPicPr>
          <p:cNvPr id="2" name="Resim 2" descr="tablo içeren bir resim&#10;&#10;Açıklama otomatik olarak oluşturuldu">
            <a:extLst>
              <a:ext uri="{FF2B5EF4-FFF2-40B4-BE49-F238E27FC236}">
                <a16:creationId xmlns:a16="http://schemas.microsoft.com/office/drawing/2014/main" xmlns="" id="{82E1AFF3-9152-5B8F-08E5-E4F0B9E3664B}"/>
              </a:ext>
            </a:extLst>
          </p:cNvPr>
          <p:cNvPicPr>
            <a:picLocks noChangeAspect="1"/>
          </p:cNvPicPr>
          <p:nvPr/>
        </p:nvPicPr>
        <p:blipFill>
          <a:blip r:embed="rId3"/>
          <a:stretch>
            <a:fillRect/>
          </a:stretch>
        </p:blipFill>
        <p:spPr>
          <a:xfrm>
            <a:off x="104775" y="2488689"/>
            <a:ext cx="9041605" cy="4059465"/>
          </a:xfrm>
          <a:prstGeom prst="rect">
            <a:avLst/>
          </a:prstGeom>
        </p:spPr>
      </p:pic>
      <p:pic>
        <p:nvPicPr>
          <p:cNvPr id="3" name="Resim 6">
            <a:extLst>
              <a:ext uri="{FF2B5EF4-FFF2-40B4-BE49-F238E27FC236}">
                <a16:creationId xmlns:a16="http://schemas.microsoft.com/office/drawing/2014/main" xmlns="" id="{50606337-492C-7B09-6434-BC9D403408F6}"/>
              </a:ext>
            </a:extLst>
          </p:cNvPr>
          <p:cNvPicPr>
            <a:picLocks noChangeAspect="1"/>
          </p:cNvPicPr>
          <p:nvPr/>
        </p:nvPicPr>
        <p:blipFill>
          <a:blip r:embed="rId4"/>
          <a:stretch>
            <a:fillRect/>
          </a:stretch>
        </p:blipFill>
        <p:spPr>
          <a:xfrm>
            <a:off x="990600" y="1107281"/>
            <a:ext cx="257175" cy="381000"/>
          </a:xfrm>
          <a:prstGeom prst="rect">
            <a:avLst/>
          </a:prstGeom>
        </p:spPr>
      </p:pic>
    </p:spTree>
    <p:extLst>
      <p:ext uri="{BB962C8B-B14F-4D97-AF65-F5344CB8AC3E}">
        <p14:creationId xmlns:p14="http://schemas.microsoft.com/office/powerpoint/2010/main" val="3505411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929" b="25928"/>
          <a:stretch/>
        </p:blipFill>
        <p:spPr bwMode="auto">
          <a:xfrm>
            <a:off x="57744" y="1326717"/>
            <a:ext cx="8978752" cy="418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977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923330"/>
          </a:xfrm>
          <a:prstGeom prst="rect">
            <a:avLst/>
          </a:prstGeom>
        </p:spPr>
        <p:txBody>
          <a:bodyPr wrap="square" lIns="91440" tIns="45720" rIns="91440" bIns="45720" anchor="t">
            <a:spAutoFit/>
          </a:bodyPr>
          <a:lstStyle/>
          <a:p>
            <a:r>
              <a:rPr lang="tr-TR" dirty="0"/>
              <a:t>Risk değerlendirme ekibi belirlenecektir. (Okul müdürü, varsa uzman ve hekim, çalışan temsilcisi, destek elemanları, risk konusunda deneyimli çalışanlar).</a:t>
            </a:r>
          </a:p>
          <a:p>
            <a:r>
              <a:rPr lang="tr-TR" dirty="0">
                <a:ea typeface="+mn-lt"/>
                <a:cs typeface="+mn-lt"/>
              </a:rPr>
              <a:t>Görevler tebliğ edilip tebligatlar İSG dosyasında tutulacaktır</a:t>
            </a:r>
            <a:endParaRPr lang="tr-TR" dirty="0"/>
          </a:p>
        </p:txBody>
      </p:sp>
      <p:pic>
        <p:nvPicPr>
          <p:cNvPr id="9" name="Resim 8"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 y="2334121"/>
            <a:ext cx="8604448" cy="4331800"/>
          </a:xfrm>
          <a:prstGeom prst="rect">
            <a:avLst/>
          </a:prstGeom>
        </p:spPr>
      </p:pic>
    </p:spTree>
    <p:extLst>
      <p:ext uri="{BB962C8B-B14F-4D97-AF65-F5344CB8AC3E}">
        <p14:creationId xmlns:p14="http://schemas.microsoft.com/office/powerpoint/2010/main" val="24139087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lIns="91440" tIns="45720" rIns="91440" bIns="45720" anchor="t">
            <a:spAutoFit/>
          </a:bodyPr>
          <a:lstStyle/>
          <a:p>
            <a:r>
              <a:rPr lang="tr-TR" dirty="0">
                <a:ea typeface="+mn-lt"/>
                <a:cs typeface="+mn-lt"/>
              </a:rPr>
              <a:t>Okul/ Kurumunuzdan istenecek raporlar/bilgiler         sembolü altında "Anketler" başlığı ile görüntülenecektir</a:t>
            </a:r>
            <a:endParaRPr lang="tr-TR" dirty="0"/>
          </a:p>
        </p:txBody>
      </p:sp>
      <p:pic>
        <p:nvPicPr>
          <p:cNvPr id="7" name="Resim 8">
            <a:extLst>
              <a:ext uri="{FF2B5EF4-FFF2-40B4-BE49-F238E27FC236}">
                <a16:creationId xmlns:a16="http://schemas.microsoft.com/office/drawing/2014/main" xmlns="" id="{D5D4D2F8-4C74-1C83-B679-90CC0DC1515D}"/>
              </a:ext>
            </a:extLst>
          </p:cNvPr>
          <p:cNvPicPr>
            <a:picLocks noChangeAspect="1"/>
          </p:cNvPicPr>
          <p:nvPr/>
        </p:nvPicPr>
        <p:blipFill>
          <a:blip r:embed="rId3"/>
          <a:stretch>
            <a:fillRect/>
          </a:stretch>
        </p:blipFill>
        <p:spPr>
          <a:xfrm>
            <a:off x="4845843" y="1128712"/>
            <a:ext cx="333375" cy="409575"/>
          </a:xfrm>
          <a:prstGeom prst="rect">
            <a:avLst/>
          </a:prstGeom>
        </p:spPr>
      </p:pic>
      <p:pic>
        <p:nvPicPr>
          <p:cNvPr id="9" name="Resim 10" descr="metin içeren bir resim&#10;&#10;Açıklama otomatik olarak oluşturuldu">
            <a:extLst>
              <a:ext uri="{FF2B5EF4-FFF2-40B4-BE49-F238E27FC236}">
                <a16:creationId xmlns:a16="http://schemas.microsoft.com/office/drawing/2014/main" xmlns="" id="{CF42FE74-3230-4C4C-5E2A-0FD3D2C8E43C}"/>
              </a:ext>
            </a:extLst>
          </p:cNvPr>
          <p:cNvPicPr>
            <a:picLocks noChangeAspect="1"/>
          </p:cNvPicPr>
          <p:nvPr/>
        </p:nvPicPr>
        <p:blipFill>
          <a:blip r:embed="rId4"/>
          <a:stretch>
            <a:fillRect/>
          </a:stretch>
        </p:blipFill>
        <p:spPr>
          <a:xfrm>
            <a:off x="176213" y="1948886"/>
            <a:ext cx="8874917" cy="3960352"/>
          </a:xfrm>
          <a:prstGeom prst="rect">
            <a:avLst/>
          </a:prstGeom>
        </p:spPr>
      </p:pic>
    </p:spTree>
    <p:extLst>
      <p:ext uri="{BB962C8B-B14F-4D97-AF65-F5344CB8AC3E}">
        <p14:creationId xmlns:p14="http://schemas.microsoft.com/office/powerpoint/2010/main" val="3010767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3"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a:spAutoFit/>
          </a:bodyPr>
          <a:lstStyle/>
          <a:p>
            <a:r>
              <a:rPr lang="tr-TR"/>
              <a:t>Risk analizine rehberlik edecek kontrol listeleri okulun bütün alanları kontrol edilerek doldurulacaktır.</a:t>
            </a:r>
          </a:p>
        </p:txBody>
      </p:sp>
      <p:graphicFrame>
        <p:nvGraphicFramePr>
          <p:cNvPr id="2" name="Nesne 1"/>
          <p:cNvGraphicFramePr>
            <a:graphicFrameLocks noChangeAspect="1"/>
          </p:cNvGraphicFramePr>
          <p:nvPr>
            <p:extLst>
              <p:ext uri="{D42A27DB-BD31-4B8C-83A1-F6EECF244321}">
                <p14:modId xmlns:p14="http://schemas.microsoft.com/office/powerpoint/2010/main" val="2574417728"/>
              </p:ext>
            </p:extLst>
          </p:nvPr>
        </p:nvGraphicFramePr>
        <p:xfrm>
          <a:off x="395288" y="1844675"/>
          <a:ext cx="8239125" cy="4675188"/>
        </p:xfrm>
        <a:graphic>
          <a:graphicData uri="http://schemas.openxmlformats.org/presentationml/2006/ole">
            <mc:AlternateContent xmlns:mc="http://schemas.openxmlformats.org/markup-compatibility/2006">
              <mc:Choice xmlns:v="urn:schemas-microsoft-com:vml" Requires="v">
                <p:oleObj spid="_x0000_s2057" name="Çalışma Sayfası" r:id="rId5" imgW="10591920" imgH="6010342" progId="Excel.Sheet.12">
                  <p:embed/>
                </p:oleObj>
              </mc:Choice>
              <mc:Fallback>
                <p:oleObj name="Çalışma Sayfası" r:id="rId5" imgW="10591920" imgH="6010342" progId="Excel.Sheet.12">
                  <p:embed/>
                  <p:pic>
                    <p:nvPicPr>
                      <p:cNvPr id="2" name="Nesne 1"/>
                      <p:cNvPicPr/>
                      <p:nvPr/>
                    </p:nvPicPr>
                    <p:blipFill>
                      <a:blip r:embed="rId6"/>
                      <a:stretch>
                        <a:fillRect/>
                      </a:stretch>
                    </p:blipFill>
                    <p:spPr>
                      <a:xfrm>
                        <a:off x="395288" y="1844675"/>
                        <a:ext cx="8239125" cy="4675188"/>
                      </a:xfrm>
                      <a:prstGeom prst="rect">
                        <a:avLst/>
                      </a:prstGeom>
                    </p:spPr>
                  </p:pic>
                </p:oleObj>
              </mc:Fallback>
            </mc:AlternateContent>
          </a:graphicData>
        </a:graphic>
      </p:graphicFrame>
    </p:spTree>
    <p:extLst>
      <p:ext uri="{BB962C8B-B14F-4D97-AF65-F5344CB8AC3E}">
        <p14:creationId xmlns:p14="http://schemas.microsoft.com/office/powerpoint/2010/main" val="703446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3"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a:spAutoFit/>
          </a:bodyPr>
          <a:lstStyle/>
          <a:p>
            <a:r>
              <a:rPr lang="tr-TR"/>
              <a:t>Risk analizine rehberlik edecek kontrol listeleri okulun bütün alanları kontrol edilerek doldurulacaktır.</a:t>
            </a:r>
          </a:p>
        </p:txBody>
      </p:sp>
      <p:graphicFrame>
        <p:nvGraphicFramePr>
          <p:cNvPr id="2" name="Nesne 1"/>
          <p:cNvGraphicFramePr>
            <a:graphicFrameLocks noChangeAspect="1"/>
          </p:cNvGraphicFramePr>
          <p:nvPr>
            <p:extLst>
              <p:ext uri="{D42A27DB-BD31-4B8C-83A1-F6EECF244321}">
                <p14:modId xmlns:p14="http://schemas.microsoft.com/office/powerpoint/2010/main" val="433248772"/>
              </p:ext>
            </p:extLst>
          </p:nvPr>
        </p:nvGraphicFramePr>
        <p:xfrm>
          <a:off x="395288" y="1844675"/>
          <a:ext cx="8247062" cy="4645025"/>
        </p:xfrm>
        <a:graphic>
          <a:graphicData uri="http://schemas.openxmlformats.org/presentationml/2006/ole">
            <mc:AlternateContent xmlns:mc="http://schemas.openxmlformats.org/markup-compatibility/2006">
              <mc:Choice xmlns:v="urn:schemas-microsoft-com:vml" Requires="v">
                <p:oleObj spid="_x0000_s3081" name="Çalışma Sayfası" r:id="rId5" imgW="10601280" imgH="5972215" progId="Excel.Sheet.12">
                  <p:embed/>
                </p:oleObj>
              </mc:Choice>
              <mc:Fallback>
                <p:oleObj name="Çalışma Sayfası" r:id="rId5" imgW="10601280" imgH="5972215" progId="Excel.Sheet.12">
                  <p:embed/>
                  <p:pic>
                    <p:nvPicPr>
                      <p:cNvPr id="2" name="Nesne 1"/>
                      <p:cNvPicPr/>
                      <p:nvPr/>
                    </p:nvPicPr>
                    <p:blipFill>
                      <a:blip r:embed="rId6"/>
                      <a:stretch>
                        <a:fillRect/>
                      </a:stretch>
                    </p:blipFill>
                    <p:spPr>
                      <a:xfrm>
                        <a:off x="395288" y="1844675"/>
                        <a:ext cx="8247062" cy="4645025"/>
                      </a:xfrm>
                      <a:prstGeom prst="rect">
                        <a:avLst/>
                      </a:prstGeom>
                    </p:spPr>
                  </p:pic>
                </p:oleObj>
              </mc:Fallback>
            </mc:AlternateContent>
          </a:graphicData>
        </a:graphic>
      </p:graphicFrame>
    </p:spTree>
    <p:extLst>
      <p:ext uri="{BB962C8B-B14F-4D97-AF65-F5344CB8AC3E}">
        <p14:creationId xmlns:p14="http://schemas.microsoft.com/office/powerpoint/2010/main" val="41644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3"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646331"/>
          </a:xfrm>
          <a:prstGeom prst="rect">
            <a:avLst/>
          </a:prstGeom>
        </p:spPr>
        <p:txBody>
          <a:bodyPr wrap="square">
            <a:spAutoFit/>
          </a:bodyPr>
          <a:lstStyle/>
          <a:p>
            <a:r>
              <a:rPr lang="tr-TR"/>
              <a:t>Risk analizine rehberlik edecek kontrol listeleri okulun bütün alanları kontrol edilerek doldurulacaktır.</a:t>
            </a:r>
          </a:p>
        </p:txBody>
      </p:sp>
      <p:graphicFrame>
        <p:nvGraphicFramePr>
          <p:cNvPr id="2" name="Nesne 1"/>
          <p:cNvGraphicFramePr>
            <a:graphicFrameLocks noChangeAspect="1"/>
          </p:cNvGraphicFramePr>
          <p:nvPr>
            <p:extLst>
              <p:ext uri="{D42A27DB-BD31-4B8C-83A1-F6EECF244321}">
                <p14:modId xmlns:p14="http://schemas.microsoft.com/office/powerpoint/2010/main" val="711943850"/>
              </p:ext>
            </p:extLst>
          </p:nvPr>
        </p:nvGraphicFramePr>
        <p:xfrm>
          <a:off x="293688" y="2133600"/>
          <a:ext cx="8761412" cy="3290888"/>
        </p:xfrm>
        <a:graphic>
          <a:graphicData uri="http://schemas.openxmlformats.org/presentationml/2006/ole">
            <mc:AlternateContent xmlns:mc="http://schemas.openxmlformats.org/markup-compatibility/2006">
              <mc:Choice xmlns:v="urn:schemas-microsoft-com:vml" Requires="v">
                <p:oleObj spid="_x0000_s4105" name="Çalışma Sayfası" r:id="rId5" imgW="10601280" imgH="3981357" progId="Excel.Sheet.12">
                  <p:embed/>
                </p:oleObj>
              </mc:Choice>
              <mc:Fallback>
                <p:oleObj name="Çalışma Sayfası" r:id="rId5" imgW="10601280" imgH="3981357" progId="Excel.Sheet.12">
                  <p:embed/>
                  <p:pic>
                    <p:nvPicPr>
                      <p:cNvPr id="2" name="Nesne 1"/>
                      <p:cNvPicPr/>
                      <p:nvPr/>
                    </p:nvPicPr>
                    <p:blipFill>
                      <a:blip r:embed="rId6"/>
                      <a:stretch>
                        <a:fillRect/>
                      </a:stretch>
                    </p:blipFill>
                    <p:spPr>
                      <a:xfrm>
                        <a:off x="293688" y="2133600"/>
                        <a:ext cx="8761412" cy="3290888"/>
                      </a:xfrm>
                      <a:prstGeom prst="rect">
                        <a:avLst/>
                      </a:prstGeom>
                    </p:spPr>
                  </p:pic>
                </p:oleObj>
              </mc:Fallback>
            </mc:AlternateContent>
          </a:graphicData>
        </a:graphic>
      </p:graphicFrame>
    </p:spTree>
    <p:extLst>
      <p:ext uri="{BB962C8B-B14F-4D97-AF65-F5344CB8AC3E}">
        <p14:creationId xmlns:p14="http://schemas.microsoft.com/office/powerpoint/2010/main" val="2413908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p:cNvGrpSpPr/>
          <p:nvPr/>
        </p:nvGrpSpPr>
        <p:grpSpPr>
          <a:xfrm>
            <a:off x="217958" y="94392"/>
            <a:ext cx="8818538" cy="958343"/>
            <a:chOff x="230658" y="107092"/>
            <a:chExt cx="11714480" cy="845175"/>
          </a:xfrm>
        </p:grpSpPr>
        <p:sp>
          <p:nvSpPr>
            <p:cNvPr id="5" name="object 3"/>
            <p:cNvSpPr/>
            <p:nvPr/>
          </p:nvSpPr>
          <p:spPr>
            <a:xfrm>
              <a:off x="230658" y="107092"/>
              <a:ext cx="11714480" cy="845175"/>
            </a:xfrm>
            <a:custGeom>
              <a:avLst/>
              <a:gdLst/>
              <a:ahLst/>
              <a:cxnLst/>
              <a:rect l="l" t="t" r="r" b="b"/>
              <a:pathLst>
                <a:path w="11714480" h="972185">
                  <a:moveTo>
                    <a:pt x="0" y="162013"/>
                  </a:moveTo>
                  <a:lnTo>
                    <a:pt x="5787" y="118946"/>
                  </a:lnTo>
                  <a:lnTo>
                    <a:pt x="22121" y="80245"/>
                  </a:lnTo>
                  <a:lnTo>
                    <a:pt x="47455" y="47455"/>
                  </a:lnTo>
                  <a:lnTo>
                    <a:pt x="80245" y="22121"/>
                  </a:lnTo>
                  <a:lnTo>
                    <a:pt x="118946" y="5787"/>
                  </a:lnTo>
                  <a:lnTo>
                    <a:pt x="162013" y="0"/>
                  </a:lnTo>
                  <a:lnTo>
                    <a:pt x="11552186" y="0"/>
                  </a:lnTo>
                  <a:lnTo>
                    <a:pt x="11595258" y="5786"/>
                  </a:lnTo>
                  <a:lnTo>
                    <a:pt x="11633961" y="22118"/>
                  </a:lnTo>
                  <a:lnTo>
                    <a:pt x="11666750" y="47450"/>
                  </a:lnTo>
                  <a:lnTo>
                    <a:pt x="11692082" y="80239"/>
                  </a:lnTo>
                  <a:lnTo>
                    <a:pt x="11708413" y="118941"/>
                  </a:lnTo>
                  <a:lnTo>
                    <a:pt x="11714200" y="162013"/>
                  </a:lnTo>
                  <a:lnTo>
                    <a:pt x="11714200" y="810056"/>
                  </a:lnTo>
                  <a:lnTo>
                    <a:pt x="11708413" y="853124"/>
                  </a:lnTo>
                  <a:lnTo>
                    <a:pt x="11692082" y="891825"/>
                  </a:lnTo>
                  <a:lnTo>
                    <a:pt x="11666750" y="924615"/>
                  </a:lnTo>
                  <a:lnTo>
                    <a:pt x="11633961" y="949949"/>
                  </a:lnTo>
                  <a:lnTo>
                    <a:pt x="11595258" y="966282"/>
                  </a:lnTo>
                  <a:lnTo>
                    <a:pt x="11552186" y="972070"/>
                  </a:lnTo>
                  <a:lnTo>
                    <a:pt x="162013" y="972070"/>
                  </a:lnTo>
                  <a:lnTo>
                    <a:pt x="118946" y="966282"/>
                  </a:lnTo>
                  <a:lnTo>
                    <a:pt x="80245" y="949949"/>
                  </a:lnTo>
                  <a:lnTo>
                    <a:pt x="47455" y="924615"/>
                  </a:lnTo>
                  <a:lnTo>
                    <a:pt x="22121" y="891825"/>
                  </a:lnTo>
                  <a:lnTo>
                    <a:pt x="5787" y="853124"/>
                  </a:lnTo>
                  <a:lnTo>
                    <a:pt x="0" y="810056"/>
                  </a:lnTo>
                  <a:lnTo>
                    <a:pt x="0" y="162013"/>
                  </a:lnTo>
                  <a:close/>
                </a:path>
              </a:pathLst>
            </a:custGeom>
            <a:ln w="25400">
              <a:solidFill>
                <a:srgbClr val="C0504D"/>
              </a:solidFill>
            </a:ln>
          </p:spPr>
          <p:txBody>
            <a:bodyPr wrap="square" lIns="0" tIns="0" rIns="0" bIns="0" rtlCol="0"/>
            <a:lstStyle/>
            <a:p>
              <a:endParaRPr/>
            </a:p>
          </p:txBody>
        </p:sp>
        <p:pic>
          <p:nvPicPr>
            <p:cNvPr id="6" name="object 5"/>
            <p:cNvPicPr/>
            <p:nvPr/>
          </p:nvPicPr>
          <p:blipFill>
            <a:blip r:embed="rId2" cstate="print"/>
            <a:stretch>
              <a:fillRect/>
            </a:stretch>
          </p:blipFill>
          <p:spPr>
            <a:xfrm>
              <a:off x="290296" y="172999"/>
              <a:ext cx="1037150" cy="652259"/>
            </a:xfrm>
            <a:prstGeom prst="rect">
              <a:avLst/>
            </a:prstGeom>
          </p:spPr>
        </p:pic>
      </p:grpSp>
      <p:sp>
        <p:nvSpPr>
          <p:cNvPr id="10" name="object 6"/>
          <p:cNvSpPr txBox="1"/>
          <p:nvPr/>
        </p:nvSpPr>
        <p:spPr>
          <a:xfrm>
            <a:off x="1907704" y="392043"/>
            <a:ext cx="5626100" cy="330835"/>
          </a:xfrm>
          <a:prstGeom prst="rect">
            <a:avLst/>
          </a:prstGeom>
        </p:spPr>
        <p:txBody>
          <a:bodyPr vert="horz" wrap="square" lIns="0" tIns="13335" rIns="0" bIns="0" rtlCol="0">
            <a:spAutoFit/>
          </a:bodyPr>
          <a:lstStyle/>
          <a:p>
            <a:pPr marL="12700" algn="ctr">
              <a:lnSpc>
                <a:spcPct val="100000"/>
              </a:lnSpc>
              <a:spcBef>
                <a:spcPts val="105"/>
              </a:spcBef>
              <a:tabLst>
                <a:tab pos="460375" algn="l"/>
                <a:tab pos="1279525" algn="l"/>
                <a:tab pos="2461260" algn="l"/>
                <a:tab pos="2985770" algn="l"/>
                <a:tab pos="4628515" algn="l"/>
              </a:tabLst>
            </a:pPr>
            <a:r>
              <a:rPr lang="tr-TR" sz="2000" i="1">
                <a:solidFill>
                  <a:srgbClr val="00B050"/>
                </a:solidFill>
                <a:latin typeface="Segoe UI" panose="020B0502040204020203" pitchFamily="34" charset="0"/>
                <a:cs typeface="Segoe UI" panose="020B0502040204020203" pitchFamily="34" charset="0"/>
              </a:rPr>
              <a:t>İş Yeri Sağlık ve Güvenlik Birimi</a:t>
            </a:r>
            <a:endParaRPr lang="tr-TR" sz="2000" i="1">
              <a:latin typeface="Segoe UI" panose="020B0502040204020203" pitchFamily="34" charset="0"/>
              <a:cs typeface="Segoe UI" panose="020B0502040204020203" pitchFamily="34" charset="0"/>
            </a:endParaRPr>
          </a:p>
        </p:txBody>
      </p:sp>
      <p:sp>
        <p:nvSpPr>
          <p:cNvPr id="8" name="Dikdörtgen 7"/>
          <p:cNvSpPr/>
          <p:nvPr/>
        </p:nvSpPr>
        <p:spPr>
          <a:xfrm>
            <a:off x="229393" y="1124744"/>
            <a:ext cx="8818538" cy="923330"/>
          </a:xfrm>
          <a:prstGeom prst="rect">
            <a:avLst/>
          </a:prstGeom>
        </p:spPr>
        <p:txBody>
          <a:bodyPr wrap="square">
            <a:spAutoFit/>
          </a:bodyPr>
          <a:lstStyle/>
          <a:p>
            <a:r>
              <a:rPr lang="tr-TR"/>
              <a:t>Tehlikeler belirlendikten sonra, oluşturacağı risk, olasılık, şiddet, alınacak önlem, tamamlanma süresi, sorumlu gibi hususlar belirlendikten sonra Risk değerlendirme formuna işlenir.</a:t>
            </a:r>
          </a:p>
        </p:txBody>
      </p:sp>
      <p:pic>
        <p:nvPicPr>
          <p:cNvPr id="3" name="Resim 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36" y="2048074"/>
            <a:ext cx="8236982" cy="4369592"/>
          </a:xfrm>
          <a:prstGeom prst="rect">
            <a:avLst/>
          </a:prstGeom>
        </p:spPr>
      </p:pic>
    </p:spTree>
    <p:extLst>
      <p:ext uri="{BB962C8B-B14F-4D97-AF65-F5344CB8AC3E}">
        <p14:creationId xmlns:p14="http://schemas.microsoft.com/office/powerpoint/2010/main" val="180775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1250</Words>
  <Application>Microsoft Office PowerPoint</Application>
  <PresentationFormat>Ekran Gösterisi (4:3)</PresentationFormat>
  <Paragraphs>174</Paragraphs>
  <Slides>50</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50</vt:i4>
      </vt:variant>
    </vt:vector>
  </HeadingPairs>
  <TitlesOfParts>
    <vt:vector size="52" baseType="lpstr">
      <vt:lpstr>Ofis Teması</vt:lpstr>
      <vt:lpstr>Çalışma Sayfası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İSG</dc:creator>
  <cp:lastModifiedBy>İSG</cp:lastModifiedBy>
  <cp:revision>536</cp:revision>
  <dcterms:created xsi:type="dcterms:W3CDTF">2023-01-06T06:55:03Z</dcterms:created>
  <dcterms:modified xsi:type="dcterms:W3CDTF">2023-01-13T05:30:55Z</dcterms:modified>
</cp:coreProperties>
</file>